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3" r:id="rId1"/>
  </p:sldMasterIdLst>
  <p:notesMasterIdLst>
    <p:notesMasterId r:id="rId22"/>
  </p:notesMasterIdLst>
  <p:sldIdLst>
    <p:sldId id="256" r:id="rId2"/>
    <p:sldId id="277" r:id="rId3"/>
    <p:sldId id="286" r:id="rId4"/>
    <p:sldId id="279" r:id="rId5"/>
    <p:sldId id="288" r:id="rId6"/>
    <p:sldId id="259" r:id="rId7"/>
    <p:sldId id="280" r:id="rId8"/>
    <p:sldId id="262" r:id="rId9"/>
    <p:sldId id="264" r:id="rId10"/>
    <p:sldId id="285" r:id="rId11"/>
    <p:sldId id="261" r:id="rId12"/>
    <p:sldId id="263" r:id="rId13"/>
    <p:sldId id="281" r:id="rId14"/>
    <p:sldId id="265" r:id="rId15"/>
    <p:sldId id="291" r:id="rId16"/>
    <p:sldId id="289" r:id="rId17"/>
    <p:sldId id="266" r:id="rId18"/>
    <p:sldId id="267" r:id="rId19"/>
    <p:sldId id="290" r:id="rId20"/>
    <p:sldId id="269" r:id="rId21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1"/>
    <p:restoredTop sz="87630" autoAdjust="0"/>
  </p:normalViewPr>
  <p:slideViewPr>
    <p:cSldViewPr snapToGrid="0" snapToObjects="1">
      <p:cViewPr varScale="1">
        <p:scale>
          <a:sx n="80" d="100"/>
          <a:sy n="80" d="100"/>
        </p:scale>
        <p:origin x="112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EF9D8-E308-442A-B3DC-77EBF8725E04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7B001-6CA1-4C0E-AFE3-EF5D1E747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214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Check CDC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7B001-6CA1-4C0E-AFE3-EF5D1E74786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24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171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443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26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12/17/2020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569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12/17/2020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3870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12/17/2020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907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12/17/2020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29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12/17/2020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749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12/17/2020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730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84F1-FFEA-405F-9602-3DCA865EDA4E}" type="datetime1">
              <a:rPr lang="en-US" smtClean="0"/>
              <a:t>12/17/2020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E18DB4A-8810-4A10-AD5C-D5E2C667F5B3}" type="datetime1">
              <a:rPr lang="en-US" smtClean="0"/>
              <a:t>12/17/2020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951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27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ejm.org/doi/full/10.1056/NEJMoa2034577" TargetMode="Externa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coronavirus/2019-ncov/vaccines/about-vaccines.html" TargetMode="External"/><Relationship Id="rId2" Type="http://schemas.openxmlformats.org/officeDocument/2006/relationships/hyperlink" Target="https://www.cdc.gov/vaccines/hcp/covid-conversations/answering-question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dc.gov/vaccines/hcp/covid-conversations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fizer.com/science/coronavirus/vaccine" TargetMode="External"/><Relationship Id="rId2" Type="http://schemas.openxmlformats.org/officeDocument/2006/relationships/hyperlink" Target="https://www.pfizer.com/news/press-release/press-release-detail/pfizer-and-biontech-conclude-phase-3-study-covid-19-vaccin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DE0D0-E6A4-7A48-9A8D-7374C11339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1585" y="809897"/>
            <a:ext cx="8070972" cy="5344126"/>
          </a:xfrm>
        </p:spPr>
        <p:txBody>
          <a:bodyPr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dirty="0">
                <a:solidFill>
                  <a:schemeClr val="bg1"/>
                </a:solidFill>
              </a:rPr>
              <a:t>COVID-19 Vaccine: 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>answers to your questions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A presentation for Staff and residents in post-acute and Long-Term Care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800894" y="3586843"/>
            <a:ext cx="704523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111" y="5247132"/>
            <a:ext cx="2590800" cy="813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271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37DDA-51D7-F94F-A841-10AA9CF1B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289" y="1352390"/>
            <a:ext cx="4379439" cy="3968496"/>
          </a:xfrm>
          <a:prstGeom prst="rect">
            <a:avLst/>
          </a:prstGeom>
          <a:solidFill>
            <a:schemeClr val="accent2"/>
          </a:solidFill>
          <a:ln w="190500" cap="sq" cmpd="thinThick">
            <a:solidFill>
              <a:schemeClr val="accent2"/>
            </a:solidFill>
            <a:miter lim="800000"/>
          </a:ln>
        </p:spPr>
        <p:txBody>
          <a:bodyPr vert="horz" wrap="square" lIns="182880" tIns="182880" rIns="182880" bIns="182880" rtlCol="0"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The First two COVID-19 Vaccines</a:t>
            </a:r>
            <a:br>
              <a:rPr lang="en-US" sz="3200" dirty="0">
                <a:solidFill>
                  <a:srgbClr val="FFFFFF"/>
                </a:solidFill>
              </a:rPr>
            </a:b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C84EA-EAC7-7247-8364-47D1175C9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6326" y="1444751"/>
            <a:ext cx="7052501" cy="4124775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Both are mRNA vaccines</a:t>
            </a:r>
          </a:p>
          <a:p>
            <a:r>
              <a:rPr lang="en-US" sz="2800" dirty="0"/>
              <a:t>Pfizer (BNT162b2)</a:t>
            </a:r>
          </a:p>
          <a:p>
            <a:r>
              <a:rPr lang="en-US" sz="2800" dirty="0" err="1"/>
              <a:t>Moderna</a:t>
            </a:r>
            <a:r>
              <a:rPr lang="en-US" sz="2800" dirty="0"/>
              <a:t> (mRNA-1273)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They Do </a:t>
            </a:r>
            <a:r>
              <a:rPr lang="en-US" sz="2800" b="1" u="sng" dirty="0"/>
              <a:t>NOT</a:t>
            </a:r>
            <a:r>
              <a:rPr lang="en-US" sz="2800" b="1" dirty="0"/>
              <a:t> contain COVID-19 virus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b="1" dirty="0"/>
          </a:p>
          <a:p>
            <a:endParaRPr lang="en-US" sz="2800" b="1" dirty="0"/>
          </a:p>
          <a:p>
            <a:endParaRPr lang="en-US" sz="2800" b="1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0258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indoor, cake, table, small&#10;&#10;Description automatically generated">
            <a:extLst>
              <a:ext uri="{FF2B5EF4-FFF2-40B4-BE49-F238E27FC236}">
                <a16:creationId xmlns:a16="http://schemas.microsoft.com/office/drawing/2014/main" id="{B5AD5F38-29C6-264B-8E1E-9557A2B54EB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730" r="21825" b="18290"/>
          <a:stretch/>
        </p:blipFill>
        <p:spPr>
          <a:xfrm>
            <a:off x="51132" y="488069"/>
            <a:ext cx="5240838" cy="481757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932900-B475-5540-9C40-76921D944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902" y="790562"/>
            <a:ext cx="4487298" cy="4111048"/>
          </a:xfrm>
          <a:solidFill>
            <a:schemeClr val="tx1">
              <a:alpha val="60000"/>
            </a:schemeClr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COVID-19 Vaccine is </a:t>
            </a:r>
            <a:r>
              <a:rPr lang="en-US" sz="2000" cap="none" dirty="0">
                <a:solidFill>
                  <a:schemeClr val="bg1"/>
                </a:solidFill>
              </a:rPr>
              <a:t>mRNA VACCINE- WHAT IS THAT?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D3569-00A8-F74D-8CB5-5C5079915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6791" y="976129"/>
            <a:ext cx="6952082" cy="491981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2400" b="1" dirty="0"/>
              <a:t>               mRNA COVID-19 Vaccines</a:t>
            </a:r>
          </a:p>
          <a:p>
            <a:pPr lvl="1"/>
            <a:r>
              <a:rPr lang="en-US" sz="2400" dirty="0"/>
              <a:t>mRNA technology is new in vaccine production but is already being used in cancer treatment. It has been studied for more than ten years. </a:t>
            </a:r>
          </a:p>
          <a:p>
            <a:pPr lvl="1"/>
            <a:r>
              <a:rPr lang="en-US" sz="2400" dirty="0"/>
              <a:t>COVID-19 mRNA vaccines give instructions for our cells to make </a:t>
            </a:r>
            <a:r>
              <a:rPr lang="en-US" sz="2400" b="1" dirty="0"/>
              <a:t>a harmless piece</a:t>
            </a:r>
            <a:r>
              <a:rPr lang="en-US" sz="2400" dirty="0"/>
              <a:t> that looks like the “spike protein.” The spike protein is found on the surface of the COVID-19 virus. </a:t>
            </a:r>
          </a:p>
          <a:p>
            <a:pPr lvl="1"/>
            <a:r>
              <a:rPr lang="en-US" sz="2400" dirty="0"/>
              <a:t>Our bodies recognize that this protein should not be there, so they build antibodies that will remember how to fight the virus that causes COVID-19 if we are infected in the future. </a:t>
            </a:r>
          </a:p>
          <a:p>
            <a:pPr marL="228600" lvl="1" indent="0">
              <a:buNone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801527" y="5653398"/>
            <a:ext cx="715183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US" sz="2400" b="1" dirty="0"/>
              <a:t>Can mRNA vaccine give me COVID-19? </a:t>
            </a:r>
            <a:r>
              <a:rPr lang="en-US" sz="2400" b="1" dirty="0">
                <a:solidFill>
                  <a:srgbClr val="C00000"/>
                </a:solidFill>
              </a:rPr>
              <a:t>NO</a:t>
            </a:r>
          </a:p>
          <a:p>
            <a:pPr lvl="1"/>
            <a:r>
              <a:rPr lang="en-US" sz="2400" b="1" dirty="0"/>
              <a:t>Can mRNA vaccine change my DNA?     </a:t>
            </a:r>
            <a:r>
              <a:rPr lang="en-US" sz="2400" b="1" dirty="0">
                <a:solidFill>
                  <a:srgbClr val="C00000"/>
                </a:solidFill>
              </a:rPr>
              <a:t>NO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075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64CC8C-923E-9D46-8426-37ABEC45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Autofit/>
          </a:bodyPr>
          <a:lstStyle/>
          <a:p>
            <a:r>
              <a:rPr lang="en-US" dirty="0"/>
              <a:t>When and how long will I be protected by the COVID-19 Vaccine?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62159-150F-6846-9B5E-B1BA9CF14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244" y="2027881"/>
            <a:ext cx="8779512" cy="3292264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404040"/>
                </a:solidFill>
              </a:rPr>
              <a:t>Most of the vaccines are </a:t>
            </a:r>
            <a:r>
              <a:rPr lang="en-US" sz="2800" b="1" dirty="0">
                <a:solidFill>
                  <a:srgbClr val="404040"/>
                </a:solidFill>
              </a:rPr>
              <a:t>2 doses</a:t>
            </a:r>
            <a:r>
              <a:rPr lang="en-US" sz="2800" dirty="0">
                <a:solidFill>
                  <a:srgbClr val="404040"/>
                </a:solidFill>
              </a:rPr>
              <a:t>, 3-4 weeks apart </a:t>
            </a:r>
          </a:p>
          <a:p>
            <a:r>
              <a:rPr lang="en-US" sz="2800" dirty="0">
                <a:solidFill>
                  <a:srgbClr val="404040"/>
                </a:solidFill>
              </a:rPr>
              <a:t>Protection occurs </a:t>
            </a:r>
            <a:r>
              <a:rPr lang="en-US" sz="2800" b="1" dirty="0">
                <a:solidFill>
                  <a:srgbClr val="404040"/>
                </a:solidFill>
              </a:rPr>
              <a:t>1-2 weeks after the second dose</a:t>
            </a:r>
          </a:p>
          <a:p>
            <a:r>
              <a:rPr lang="en-US" sz="2800" dirty="0">
                <a:solidFill>
                  <a:srgbClr val="404040"/>
                </a:solidFill>
              </a:rPr>
              <a:t>We will most likely not know how long the vaccine will be protective once we receive it.  We will know more as more time passes in the current research</a:t>
            </a:r>
          </a:p>
          <a:p>
            <a:r>
              <a:rPr lang="en-US" sz="2800" dirty="0">
                <a:solidFill>
                  <a:srgbClr val="404040"/>
                </a:solidFill>
              </a:rPr>
              <a:t>May need to have vaccine shots for COVID-19 on a regular basis (like the flu shot) </a:t>
            </a:r>
          </a:p>
        </p:txBody>
      </p:sp>
    </p:spTree>
    <p:extLst>
      <p:ext uri="{BB962C8B-B14F-4D97-AF65-F5344CB8AC3E}">
        <p14:creationId xmlns:p14="http://schemas.microsoft.com/office/powerpoint/2010/main" val="3996497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7EAFAA4-859B-42B4-AC85-F32CFE6950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9085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9110FD-D11D-6B4E-AB8A-0A888533E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3757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Autofit/>
          </a:bodyPr>
          <a:lstStyle/>
          <a:p>
            <a:r>
              <a:rPr lang="en-US" dirty="0"/>
              <a:t>Will I Still need to wear a Mask?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3855DB9-46C3-47FA-992C-FC2BE58A73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966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2B401D5-BF67-49A4-8617-0C6BD886C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0777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A92510C-C7D2-F74C-A090-DA781C79AA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318" r="14664" b="2"/>
          <a:stretch/>
        </p:blipFill>
        <p:spPr>
          <a:xfrm>
            <a:off x="1132454" y="1126397"/>
            <a:ext cx="3867912" cy="428853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B4565-5F0E-0A4D-A117-43486BF31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3757" y="2858703"/>
            <a:ext cx="4793322" cy="304254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FFFFFF"/>
                </a:solidFill>
              </a:rPr>
              <a:t>YES !</a:t>
            </a:r>
          </a:p>
          <a:p>
            <a:pPr marL="0" indent="0">
              <a:buNone/>
            </a:pPr>
            <a:endParaRPr lang="en-US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3100" dirty="0">
                <a:solidFill>
                  <a:srgbClr val="FFFFFF"/>
                </a:solidFill>
              </a:rPr>
              <a:t>Similar to other vaccines, a large number of people in the community will need to get vaccinated before transmission drops enough to stop the use of masks </a:t>
            </a:r>
          </a:p>
        </p:txBody>
      </p:sp>
    </p:spTree>
    <p:extLst>
      <p:ext uri="{BB962C8B-B14F-4D97-AF65-F5344CB8AC3E}">
        <p14:creationId xmlns:p14="http://schemas.microsoft.com/office/powerpoint/2010/main" val="2976598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B64F02-7F21-D444-BC15-4C3EF64A0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2100" b="1" dirty="0">
                <a:solidFill>
                  <a:srgbClr val="FFFFFF"/>
                </a:solidFill>
              </a:rPr>
              <a:t>What should I Expect When I Get the vaccine?</a:t>
            </a:r>
            <a:endParaRPr lang="en-US" sz="21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8B32B-45F1-C24E-891D-0DA1FEC91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0139" y="1001036"/>
            <a:ext cx="6537814" cy="4413929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2400" b="1" dirty="0"/>
              <a:t>THE  VACCINE CANNOT GIVE  YOU COVID-19!</a:t>
            </a:r>
          </a:p>
          <a:p>
            <a:r>
              <a:rPr lang="en-US" sz="2400" dirty="0">
                <a:solidFill>
                  <a:schemeClr val="tx1"/>
                </a:solidFill>
              </a:rPr>
              <a:t>You can expect to </a:t>
            </a:r>
            <a:r>
              <a:rPr lang="en-US" sz="2400" dirty="0"/>
              <a:t>have short-term discomfort:  fatigue, headache, muscle pain, chills, fever and pain at injection site after vaccination </a:t>
            </a:r>
          </a:p>
          <a:p>
            <a:r>
              <a:rPr lang="en-US" sz="2400" dirty="0"/>
              <a:t>These reactions will last for 24-48 hours and are typically more pronounced after the second dose</a:t>
            </a:r>
          </a:p>
          <a:p>
            <a:r>
              <a:rPr lang="en-US" sz="2400" dirty="0"/>
              <a:t>Side effects mean your body is doing its job and making antibodies (IT IS A GOOD THING)</a:t>
            </a:r>
          </a:p>
          <a:p>
            <a:r>
              <a:rPr lang="en-US" sz="2400" dirty="0"/>
              <a:t>These side effects are normal, common and expected</a:t>
            </a:r>
          </a:p>
        </p:txBody>
      </p:sp>
    </p:spTree>
    <p:extLst>
      <p:ext uri="{BB962C8B-B14F-4D97-AF65-F5344CB8AC3E}">
        <p14:creationId xmlns:p14="http://schemas.microsoft.com/office/powerpoint/2010/main" val="1094950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1332" y="2286000"/>
            <a:ext cx="4796028" cy="2499360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Most Common </a:t>
            </a:r>
            <a:br>
              <a:rPr lang="en-US" sz="3100" dirty="0"/>
            </a:br>
            <a:r>
              <a:rPr lang="en-US" sz="3100" dirty="0"/>
              <a:t>side effects </a:t>
            </a:r>
            <a:br>
              <a:rPr lang="en-US" sz="3100" dirty="0"/>
            </a:br>
            <a:br>
              <a:rPr lang="en-US" sz="2800" dirty="0"/>
            </a:br>
            <a:r>
              <a:rPr lang="en-US" sz="2700" dirty="0"/>
              <a:t>Based on Data from clinical trial of Pfizer COVID-19 Vaccine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36080" y="1292352"/>
            <a:ext cx="4815840" cy="5248656"/>
          </a:xfrm>
        </p:spPr>
        <p:txBody>
          <a:bodyPr>
            <a:normAutofit lnSpcReduction="10000"/>
          </a:bodyPr>
          <a:lstStyle/>
          <a:p>
            <a:r>
              <a:rPr lang="pt-BR" sz="2800" dirty="0"/>
              <a:t>Fever: 4-16%</a:t>
            </a:r>
          </a:p>
          <a:p>
            <a:r>
              <a:rPr lang="pt-BR" sz="2800" dirty="0"/>
              <a:t>Fatigue 34-59%</a:t>
            </a:r>
          </a:p>
          <a:p>
            <a:r>
              <a:rPr lang="pt-BR" sz="2800" dirty="0"/>
              <a:t>Headache: 25-52%</a:t>
            </a:r>
          </a:p>
          <a:p>
            <a:r>
              <a:rPr lang="pt-BR" sz="2800" dirty="0"/>
              <a:t>Muscular pain: 14-37%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Side effects were more common after the second dose of the vaccine.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600" dirty="0"/>
              <a:t>Reference: Data published in the New England Journal of Medicine: </a:t>
            </a:r>
            <a:r>
              <a:rPr lang="en-US" sz="1600" dirty="0">
                <a:hlinkClick r:id="rId2"/>
              </a:rPr>
              <a:t>https://www.nejm.org/doi/full/10.1056/NEJMoa2034577</a:t>
            </a:r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206246" y="3398520"/>
            <a:ext cx="3886200" cy="2286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4517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B64F02-7F21-D444-BC15-4C3EF64A0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2100" b="1" dirty="0">
                <a:solidFill>
                  <a:srgbClr val="FFFFFF"/>
                </a:solidFill>
              </a:rPr>
              <a:t>What should I Expect When I Get the vaccine?</a:t>
            </a:r>
            <a:endParaRPr lang="en-US" sz="21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8B32B-45F1-C24E-891D-0DA1FEC91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806" y="1041991"/>
            <a:ext cx="6579966" cy="4413929"/>
          </a:xfrm>
        </p:spPr>
        <p:txBody>
          <a:bodyPr anchor="ctr">
            <a:noAutofit/>
          </a:bodyPr>
          <a:lstStyle/>
          <a:p>
            <a:r>
              <a:rPr lang="en-US" sz="2400" b="1" dirty="0"/>
              <a:t>YOU MUST GET  THE SECOND DOSE because the vaccine will not protect you if only get one dose</a:t>
            </a:r>
          </a:p>
          <a:p>
            <a:pPr marL="0" indent="0">
              <a:buNone/>
            </a:pPr>
            <a:endParaRPr lang="en-US" sz="2400" b="1" dirty="0"/>
          </a:p>
          <a:p>
            <a:r>
              <a:rPr lang="en-US" sz="2400" b="1" dirty="0"/>
              <a:t>It is important to get the SAME VACCINE as the first dose</a:t>
            </a:r>
          </a:p>
        </p:txBody>
      </p:sp>
    </p:spTree>
    <p:extLst>
      <p:ext uri="{BB962C8B-B14F-4D97-AF65-F5344CB8AC3E}">
        <p14:creationId xmlns:p14="http://schemas.microsoft.com/office/powerpoint/2010/main" val="3457559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530FE0-C542-45A1-BCD8-935787009C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51" y="640080"/>
            <a:ext cx="8924024" cy="5200996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0543" y="825096"/>
            <a:ext cx="8549640" cy="483096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87CFA-5968-CC4B-96A7-DB128FDE8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6984" y="1283546"/>
            <a:ext cx="5715917" cy="3914063"/>
          </a:xfrm>
        </p:spPr>
        <p:txBody>
          <a:bodyPr anchor="ctr">
            <a:noAutofit/>
          </a:bodyPr>
          <a:lstStyle/>
          <a:p>
            <a:r>
              <a:rPr lang="en-US" sz="2800" dirty="0">
                <a:solidFill>
                  <a:srgbClr val="404040"/>
                </a:solidFill>
              </a:rPr>
              <a:t>It is safe to get the COVID-19 vaccine even if you have had COVID-19</a:t>
            </a:r>
          </a:p>
          <a:p>
            <a:r>
              <a:rPr lang="en-US" sz="2800" dirty="0">
                <a:solidFill>
                  <a:srgbClr val="404040"/>
                </a:solidFill>
              </a:rPr>
              <a:t>Even if you have had COVID-19, it is important to get vaccinated. It could give you longer or better protection against the disease</a:t>
            </a:r>
          </a:p>
          <a:p>
            <a:r>
              <a:rPr lang="en-US" sz="2800" dirty="0">
                <a:solidFill>
                  <a:srgbClr val="404040"/>
                </a:solidFill>
              </a:rPr>
              <a:t>Even if you have positive antibodies, you should get the COVID-19 vaccine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6718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EFC900-30F6-D843-B435-A4EE4FFF6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3333" y="1586484"/>
            <a:ext cx="3624772" cy="3685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>
            <a:noAutofit/>
          </a:bodyPr>
          <a:lstStyle/>
          <a:p>
            <a:r>
              <a:rPr lang="en-US" sz="2000" u="sng" dirty="0">
                <a:solidFill>
                  <a:srgbClr val="FFFFFF"/>
                </a:solidFill>
              </a:rPr>
              <a:t>Special circumstance</a:t>
            </a:r>
            <a:br>
              <a:rPr lang="en-US" sz="2000" u="sng" dirty="0">
                <a:solidFill>
                  <a:srgbClr val="FFFFFF"/>
                </a:solidFill>
              </a:rPr>
            </a:br>
            <a:br>
              <a:rPr lang="en-US" sz="2000" u="sng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What if I already had covid-19?</a:t>
            </a:r>
            <a:br>
              <a:rPr lang="en-US" sz="2000" dirty="0">
                <a:solidFill>
                  <a:srgbClr val="FFFFFF"/>
                </a:solidFill>
              </a:rPr>
            </a:b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178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322D6-DB5F-4E4C-83CF-F1081EE58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702156"/>
            <a:ext cx="11227631" cy="1335650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Where should I look to get accurate information?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EEA67-113D-2347-9002-F2C8FCE7E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521" y="2386562"/>
            <a:ext cx="11272957" cy="61914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It is important to get information from </a:t>
            </a:r>
            <a:r>
              <a:rPr lang="en-US" sz="2400" u="sng" dirty="0">
                <a:solidFill>
                  <a:schemeClr val="tx1"/>
                </a:solidFill>
              </a:rPr>
              <a:t>reliable sources</a:t>
            </a:r>
            <a:r>
              <a:rPr lang="en-US" sz="2400" dirty="0">
                <a:solidFill>
                  <a:schemeClr val="tx1"/>
                </a:solidFill>
              </a:rPr>
              <a:t> (CDC,  AMDA, medical directors, providers)  </a:t>
            </a:r>
            <a:r>
              <a:rPr lang="en-US" sz="2400" b="1" dirty="0">
                <a:solidFill>
                  <a:schemeClr val="tx1"/>
                </a:solidFill>
              </a:rPr>
              <a:t>Social media is full of misinformation and opinions based on that misinformation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Here are some link to information:</a:t>
            </a:r>
          </a:p>
          <a:p>
            <a:r>
              <a:rPr lang="en-US" sz="2400" dirty="0">
                <a:solidFill>
                  <a:schemeClr val="tx1"/>
                </a:solidFill>
              </a:rPr>
              <a:t>CDC: </a:t>
            </a:r>
            <a:r>
              <a:rPr lang="en-US" sz="2400" u="sng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https://www.cdc.gov/vaccines/hcp/covid-conversations/answering-questions.html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r>
              <a:rPr lang="en-US" sz="2400" dirty="0">
                <a:solidFill>
                  <a:schemeClr val="tx1"/>
                </a:solidFill>
              </a:rPr>
              <a:t>CDC:  About COVID-19 vaccines: </a:t>
            </a:r>
            <a:r>
              <a:rPr lang="en-US" sz="2400"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https://www.cdc.gov/coronavirus/2019-ncov/vaccines/about-vaccines.html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r>
              <a:rPr lang="en-US" sz="2400" dirty="0">
                <a:solidFill>
                  <a:schemeClr val="tx1"/>
                </a:solidFill>
              </a:rPr>
              <a:t>CDC: Provider Resources for COVID-19 Vaccine Conversations with Patients and Answering Patients’ Questions: </a:t>
            </a:r>
            <a:r>
              <a:rPr lang="en-US" sz="2400" u="sng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https://www.cdc.gov/vaccines/hcp/covid-conversations/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0228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1881963"/>
            <a:ext cx="4486656" cy="2662311"/>
          </a:xfrm>
        </p:spPr>
        <p:txBody>
          <a:bodyPr>
            <a:noAutofit/>
          </a:bodyPr>
          <a:lstStyle/>
          <a:p>
            <a:r>
              <a:rPr lang="en-US" sz="3600" dirty="0"/>
              <a:t>Vaccines Are the only way to control the COVID-19 Pandemic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Everyone has to do their part and get vaccinated to get back to a normal life</a:t>
            </a:r>
          </a:p>
        </p:txBody>
      </p:sp>
      <p:pic>
        <p:nvPicPr>
          <p:cNvPr id="5" name="Picture 4" descr="New COVID-19 Vaccine Induces Immune Response - Science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981" y="2814576"/>
            <a:ext cx="4306312" cy="29982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57094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5496" y="978776"/>
            <a:ext cx="5925310" cy="1174991"/>
          </a:xfrm>
        </p:spPr>
        <p:txBody>
          <a:bodyPr>
            <a:normAutofit/>
          </a:bodyPr>
          <a:lstStyle/>
          <a:p>
            <a:r>
              <a:rPr lang="en-US" sz="2400"/>
              <a:t>Why Should I get vaccinated?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E0E06F-962E-413D-A70B-10AAEF8533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420" r="33551"/>
          <a:stretch/>
        </p:blipFill>
        <p:spPr>
          <a:xfrm>
            <a:off x="20" y="10"/>
            <a:ext cx="4657325" cy="685799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496" y="2640692"/>
            <a:ext cx="5925310" cy="3255252"/>
          </a:xfrm>
        </p:spPr>
        <p:txBody>
          <a:bodyPr>
            <a:normAutofit/>
          </a:bodyPr>
          <a:lstStyle/>
          <a:p>
            <a:r>
              <a:rPr lang="en-US" sz="2800" dirty="0"/>
              <a:t>Protect myself and my family</a:t>
            </a:r>
          </a:p>
          <a:p>
            <a:r>
              <a:rPr lang="en-US" sz="2800" dirty="0"/>
              <a:t>Keep my residents safe</a:t>
            </a:r>
          </a:p>
          <a:p>
            <a:r>
              <a:rPr lang="en-US" sz="2800" dirty="0"/>
              <a:t>Help stop spread in the community</a:t>
            </a:r>
          </a:p>
          <a:p>
            <a:r>
              <a:rPr lang="en-US" sz="2800" dirty="0"/>
              <a:t>Set the example for others, including residents, families, co-workers, and the community-at-large</a:t>
            </a:r>
          </a:p>
        </p:txBody>
      </p:sp>
    </p:spTree>
    <p:extLst>
      <p:ext uri="{BB962C8B-B14F-4D97-AF65-F5344CB8AC3E}">
        <p14:creationId xmlns:p14="http://schemas.microsoft.com/office/powerpoint/2010/main" val="30320935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3AA4D-C981-1F49-9F42-EFAF8D272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112" y="250626"/>
            <a:ext cx="11029616" cy="81231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703117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FF00BF-9239-C141-958C-A50DC1174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87452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common questions we </a:t>
            </a:r>
            <a:r>
              <a:rPr lang="en-US"/>
              <a:t>Will address: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1B303-C1E8-CF40-8BCD-1E031666D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7662" y="1563624"/>
            <a:ext cx="8779512" cy="287925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404040"/>
                </a:solidFill>
              </a:rPr>
              <a:t>How do we know the vaccine is effective and safe?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404040"/>
                </a:solidFill>
              </a:rPr>
              <a:t>Why should we trust the vaccine?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404040"/>
                </a:solidFill>
              </a:rPr>
              <a:t>Is there new technology being used and is that dangerous to me?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404040"/>
                </a:solidFill>
              </a:rPr>
              <a:t>What is an EUA and what does that mean for me?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404040"/>
                </a:solidFill>
              </a:rPr>
              <a:t>When and how long will I be protected?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404040"/>
                </a:solidFill>
              </a:rPr>
              <a:t>Will I still need to wear a mask?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404040"/>
                </a:solidFill>
              </a:rPr>
              <a:t>What are the expected side effects?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404040"/>
                </a:solidFill>
              </a:rPr>
              <a:t>What if I’ve already had COVID-19?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404040"/>
                </a:solidFill>
              </a:rPr>
              <a:t>Where should I look to get accurate information?</a:t>
            </a:r>
          </a:p>
        </p:txBody>
      </p:sp>
    </p:spTree>
    <p:extLst>
      <p:ext uri="{BB962C8B-B14F-4D97-AF65-F5344CB8AC3E}">
        <p14:creationId xmlns:p14="http://schemas.microsoft.com/office/powerpoint/2010/main" val="3489038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E689E8-797C-D844-AE99-9C667CD50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9426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Are the COVID-19 Vaccines Safe?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D9D69-36CB-FC49-8A1F-79479366B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499" y="1252702"/>
            <a:ext cx="9538822" cy="3167429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404040"/>
                </a:solidFill>
              </a:rPr>
              <a:t>Safety is the most important priority in vaccine approval 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404040"/>
                </a:solidFill>
              </a:rPr>
              <a:t>Most side effects occur within 6 weeks of vaccination. To be more cautious, the FDA (Food and Drug Administration) requires 8 weeks of safety monitoring of the COVID-19 vaccines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404040"/>
                </a:solidFill>
              </a:rPr>
              <a:t>Monitoring for safety will continue as the vaccine is distributed to the public </a:t>
            </a:r>
          </a:p>
          <a:p>
            <a:pPr lvl="0">
              <a:lnSpc>
                <a:spcPct val="120000"/>
              </a:lnSpc>
            </a:pPr>
            <a:r>
              <a:rPr lang="en-US" sz="2400" dirty="0">
                <a:solidFill>
                  <a:srgbClr val="404040"/>
                </a:solidFill>
              </a:rPr>
              <a:t>To assess safety FDA typically advises that a minimum of 3,000 participants are included in the trial.  The current COVID-19 vaccine trials include 30,000 to 50,000 participants</a:t>
            </a:r>
          </a:p>
        </p:txBody>
      </p:sp>
    </p:spTree>
    <p:extLst>
      <p:ext uri="{BB962C8B-B14F-4D97-AF65-F5344CB8AC3E}">
        <p14:creationId xmlns:p14="http://schemas.microsoft.com/office/powerpoint/2010/main" val="1359375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37DDA-51D7-F94F-A841-10AA9CF1B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289" y="1352390"/>
            <a:ext cx="4379439" cy="3968496"/>
          </a:xfrm>
          <a:prstGeom prst="rect">
            <a:avLst/>
          </a:prstGeom>
          <a:solidFill>
            <a:schemeClr val="accent2"/>
          </a:solidFill>
          <a:ln w="190500" cap="sq" cmpd="thinThick">
            <a:solidFill>
              <a:schemeClr val="accent2"/>
            </a:solidFill>
            <a:miter lim="800000"/>
          </a:ln>
        </p:spPr>
        <p:txBody>
          <a:bodyPr vert="horz" wrap="square" lIns="182880" tIns="182880" rIns="182880" bIns="182880" rtlCol="0"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How Effective are the COVID-19 Vaccines?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181303"/>
              </p:ext>
            </p:extLst>
          </p:nvPr>
        </p:nvGraphicFramePr>
        <p:xfrm>
          <a:off x="5216894" y="1799135"/>
          <a:ext cx="6603999" cy="237534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201333">
                  <a:extLst>
                    <a:ext uri="{9D8B030D-6E8A-4147-A177-3AD203B41FA5}">
                      <a16:colId xmlns:a16="http://schemas.microsoft.com/office/drawing/2014/main" val="3887634361"/>
                    </a:ext>
                  </a:extLst>
                </a:gridCol>
                <a:gridCol w="2201333">
                  <a:extLst>
                    <a:ext uri="{9D8B030D-6E8A-4147-A177-3AD203B41FA5}">
                      <a16:colId xmlns:a16="http://schemas.microsoft.com/office/drawing/2014/main" val="3697804716"/>
                    </a:ext>
                  </a:extLst>
                </a:gridCol>
                <a:gridCol w="2201333">
                  <a:extLst>
                    <a:ext uri="{9D8B030D-6E8A-4147-A177-3AD203B41FA5}">
                      <a16:colId xmlns:a16="http://schemas.microsoft.com/office/drawing/2014/main" val="13666500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8519" marR="58519" marT="29957" marB="2995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Pfizer (BNT162b2)</a:t>
                      </a:r>
                      <a:endParaRPr lang="en-US" sz="2000" b="1" dirty="0"/>
                    </a:p>
                  </a:txBody>
                  <a:tcPr marL="58519" marR="58519" marT="29957" marB="2995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/>
                        <a:t>Moderna</a:t>
                      </a:r>
                      <a:r>
                        <a:rPr lang="en-US" sz="2000" dirty="0"/>
                        <a:t> (mRNA-1273)</a:t>
                      </a:r>
                      <a:endParaRPr lang="en-US" sz="2000" b="1" dirty="0"/>
                    </a:p>
                  </a:txBody>
                  <a:tcPr marL="58519" marR="58519" marT="29957" marB="29957"/>
                </a:tc>
                <a:extLst>
                  <a:ext uri="{0D108BD9-81ED-4DB2-BD59-A6C34878D82A}">
                    <a16:rowId xmlns:a16="http://schemas.microsoft.com/office/drawing/2014/main" val="1858977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kern="1200" dirty="0"/>
                        <a:t>Efficacy Overall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519" marR="58519" marT="29957" marB="29957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kern="1200" dirty="0"/>
                        <a:t>95% protection</a:t>
                      </a:r>
                      <a:r>
                        <a:rPr lang="en-US" sz="2000" kern="1200" baseline="0" dirty="0"/>
                        <a:t> from having an infection</a:t>
                      </a:r>
                      <a:r>
                        <a:rPr lang="en-US" sz="2000" kern="1200" dirty="0"/>
                        <a:t> 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519" marR="58519" marT="29957" marB="29957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kern="1200" dirty="0"/>
                        <a:t>94.1% protection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2000" kern="1200" dirty="0"/>
                        <a:t>from having</a:t>
                      </a:r>
                      <a:r>
                        <a:rPr lang="en-US" sz="2000" kern="1200" baseline="0" dirty="0"/>
                        <a:t> an infection</a:t>
                      </a:r>
                      <a:endParaRPr lang="en-US" sz="2000" kern="1200" dirty="0"/>
                    </a:p>
                  </a:txBody>
                  <a:tcPr marL="58519" marR="58519" marT="29957" marB="29957"/>
                </a:tc>
                <a:extLst>
                  <a:ext uri="{0D108BD9-81ED-4DB2-BD59-A6C34878D82A}">
                    <a16:rowId xmlns:a16="http://schemas.microsoft.com/office/drawing/2014/main" val="4107785968"/>
                  </a:ext>
                </a:extLst>
              </a:tr>
              <a:tr h="731520">
                <a:tc gridSpan="3">
                  <a:txBody>
                    <a:bodyPr/>
                    <a:lstStyle/>
                    <a:p>
                      <a:r>
                        <a:rPr lang="en-US" sz="2000" b="1" dirty="0"/>
                        <a:t>Similar </a:t>
                      </a:r>
                      <a:r>
                        <a:rPr lang="en-US" sz="2000" b="1" baseline="0" dirty="0"/>
                        <a:t>efficacy </a:t>
                      </a:r>
                      <a:r>
                        <a:rPr lang="en-US" sz="2000" b="1" dirty="0"/>
                        <a:t>with different race,</a:t>
                      </a:r>
                      <a:r>
                        <a:rPr lang="en-US" sz="2000" b="1" baseline="0" dirty="0"/>
                        <a:t> ethnicity and age</a:t>
                      </a:r>
                    </a:p>
                  </a:txBody>
                  <a:tcPr marL="58519" marR="58519" marT="29957" marB="29957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/>
                    </a:p>
                  </a:txBody>
                  <a:tcPr marL="58519" marR="58519" marT="29957" marB="29957"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58519" marR="58519" marT="29957" marB="29957"/>
                </a:tc>
                <a:extLst>
                  <a:ext uri="{0D108BD9-81ED-4DB2-BD59-A6C34878D82A}">
                    <a16:rowId xmlns:a16="http://schemas.microsoft.com/office/drawing/2014/main" val="3791140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4362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B51B75E-5A73-E64F-BB43-D41CD420517A}"/>
              </a:ext>
            </a:extLst>
          </p:cNvPr>
          <p:cNvSpPr txBox="1"/>
          <p:nvPr/>
        </p:nvSpPr>
        <p:spPr>
          <a:xfrm>
            <a:off x="253840" y="5901250"/>
            <a:ext cx="11374742" cy="911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8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Notes</a:t>
            </a:r>
            <a:r>
              <a:rPr 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Courtesy of Dr. Anuj Mehta, Data is accurate as of 11/18/2020. More information is constantly becoming available. Sub-group comparisons (e.g. comparisons about efficacy between races or age groups) may be less accurate due to smaller numbers. Sub-group numbers for the Pfizer vaccine are given for US participants with international percentages in parentheses. </a:t>
            </a:r>
          </a:p>
          <a:p>
            <a:pPr indent="-2286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https://www.pfizer.com/news/press-release/press-release-detail/pfizer-and-biontech-conclude-phase-3-study-covid-19-vaccine</a:t>
            </a:r>
            <a:endParaRPr lang="en-US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2286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https://www.pfizer.com/science/coronavirus/vaccine</a:t>
            </a:r>
            <a:endParaRPr lang="en-US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2286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https://</a:t>
            </a:r>
            <a:r>
              <a:rPr lang="en-US" sz="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investors.modernatx.com</a:t>
            </a:r>
            <a:r>
              <a:rPr 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/news-releases/news-release-details/modernas-covid-19-vaccine-candidate-meets-its-primary-efficacy</a:t>
            </a:r>
          </a:p>
          <a:p>
            <a:pPr indent="-2286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https://</a:t>
            </a:r>
            <a:r>
              <a:rPr lang="en-US" sz="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www.modernatx.com</a:t>
            </a:r>
            <a:r>
              <a:rPr 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/sites/default/files/</a:t>
            </a:r>
            <a:r>
              <a:rPr lang="en-US" sz="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content_documents</a:t>
            </a:r>
            <a:r>
              <a:rPr 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/2020-COVE-Study-Enrollment-Completion-10.22.20.pdf</a:t>
            </a:r>
          </a:p>
          <a:p>
            <a:pPr indent="-228600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Rectangle 18">
            <a:extLst>
              <a:ext uri="{FF2B5EF4-FFF2-40B4-BE49-F238E27FC236}">
                <a16:creationId xmlns:a16="http://schemas.microsoft.com/office/drawing/2014/main" id="{6515FC82-3453-4CBE-8895-4CCFF33952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4182" y="964692"/>
            <a:ext cx="6885432" cy="49365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0">
            <a:extLst>
              <a:ext uri="{FF2B5EF4-FFF2-40B4-BE49-F238E27FC236}">
                <a16:creationId xmlns:a16="http://schemas.microsoft.com/office/drawing/2014/main" id="{C5FD847B-65C0-4027-8DFC-70CB42451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802" y="1128683"/>
            <a:ext cx="6558192" cy="46085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36CF9FE-177C-1243-A012-772E730F9D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404976"/>
              </p:ext>
            </p:extLst>
          </p:nvPr>
        </p:nvGraphicFramePr>
        <p:xfrm>
          <a:off x="4738254" y="1293275"/>
          <a:ext cx="6641359" cy="409003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827645">
                  <a:extLst>
                    <a:ext uri="{9D8B030D-6E8A-4147-A177-3AD203B41FA5}">
                      <a16:colId xmlns:a16="http://schemas.microsoft.com/office/drawing/2014/main" val="1649005209"/>
                    </a:ext>
                  </a:extLst>
                </a:gridCol>
                <a:gridCol w="2690661">
                  <a:extLst>
                    <a:ext uri="{9D8B030D-6E8A-4147-A177-3AD203B41FA5}">
                      <a16:colId xmlns:a16="http://schemas.microsoft.com/office/drawing/2014/main" val="1799699906"/>
                    </a:ext>
                  </a:extLst>
                </a:gridCol>
                <a:gridCol w="2123053">
                  <a:extLst>
                    <a:ext uri="{9D8B030D-6E8A-4147-A177-3AD203B41FA5}">
                      <a16:colId xmlns:a16="http://schemas.microsoft.com/office/drawing/2014/main" val="416253999"/>
                    </a:ext>
                  </a:extLst>
                </a:gridCol>
              </a:tblGrid>
              <a:tr h="1186443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80195" marR="80195" marT="40098" marB="4009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Pfizer (BNT162b2)</a:t>
                      </a:r>
                    </a:p>
                    <a:p>
                      <a:endParaRPr lang="en-US" sz="2400" dirty="0"/>
                    </a:p>
                  </a:txBody>
                  <a:tcPr marL="80195" marR="80195" marT="40098" marB="4009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/>
                        <a:t>Moderna</a:t>
                      </a:r>
                      <a:r>
                        <a:rPr lang="en-US" sz="2400" dirty="0"/>
                        <a:t> (mRNA-1273)</a:t>
                      </a:r>
                    </a:p>
                  </a:txBody>
                  <a:tcPr marL="80195" marR="80195" marT="40098" marB="40098"/>
                </a:tc>
                <a:extLst>
                  <a:ext uri="{0D108BD9-81ED-4DB2-BD59-A6C34878D82A}">
                    <a16:rowId xmlns:a16="http://schemas.microsoft.com/office/drawing/2014/main" val="1273709846"/>
                  </a:ext>
                </a:extLst>
              </a:tr>
              <a:tr h="642170">
                <a:tc>
                  <a:txBody>
                    <a:bodyPr/>
                    <a:lstStyle/>
                    <a:p>
                      <a:r>
                        <a:rPr lang="en-US" sz="2000" dirty="0"/>
                        <a:t>Number of people enrolled </a:t>
                      </a:r>
                    </a:p>
                  </a:txBody>
                  <a:tcPr marL="80195" marR="80195" marT="40098" marB="400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Over 40,000</a:t>
                      </a:r>
                    </a:p>
                  </a:txBody>
                  <a:tcPr marL="80195" marR="80195" marT="40098" marB="400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Over 25,000 </a:t>
                      </a:r>
                    </a:p>
                  </a:txBody>
                  <a:tcPr marL="80195" marR="80195" marT="40098" marB="40098"/>
                </a:tc>
                <a:extLst>
                  <a:ext uri="{0D108BD9-81ED-4DB2-BD59-A6C34878D82A}">
                    <a16:rowId xmlns:a16="http://schemas.microsoft.com/office/drawing/2014/main" val="298380205"/>
                  </a:ext>
                </a:extLst>
              </a:tr>
              <a:tr h="1209681">
                <a:tc>
                  <a:txBody>
                    <a:bodyPr/>
                    <a:lstStyle/>
                    <a:p>
                      <a:r>
                        <a:rPr lang="en-US" sz="2000" dirty="0"/>
                        <a:t>Race and ethnicity of participants</a:t>
                      </a:r>
                    </a:p>
                  </a:txBody>
                  <a:tcPr marL="80195" marR="80195" marT="40098" marB="400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Total 30% racially diverse</a:t>
                      </a:r>
                    </a:p>
                    <a:p>
                      <a:pPr algn="ctr"/>
                      <a:r>
                        <a:rPr lang="en-US" sz="2000" dirty="0"/>
                        <a:t>10% black, 13% Hispanic </a:t>
                      </a:r>
                    </a:p>
                  </a:txBody>
                  <a:tcPr marL="80195" marR="80195" marT="40098" marB="400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37% racially diverse</a:t>
                      </a:r>
                    </a:p>
                    <a:p>
                      <a:pPr algn="ctr"/>
                      <a:r>
                        <a:rPr lang="en-US" sz="2000" dirty="0"/>
                        <a:t>10% black, 20% Hispanic/Latino </a:t>
                      </a:r>
                    </a:p>
                  </a:txBody>
                  <a:tcPr marL="80195" marR="80195" marT="40098" marB="40098"/>
                </a:tc>
                <a:extLst>
                  <a:ext uri="{0D108BD9-81ED-4DB2-BD59-A6C34878D82A}">
                    <a16:rowId xmlns:a16="http://schemas.microsoft.com/office/drawing/2014/main" val="2855168568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2000" dirty="0"/>
                        <a:t>Older adults </a:t>
                      </a:r>
                    </a:p>
                  </a:txBody>
                  <a:tcPr marL="80195" marR="80195" marT="40098" marB="400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45% </a:t>
                      </a:r>
                    </a:p>
                    <a:p>
                      <a:pPr algn="ctr"/>
                      <a:r>
                        <a:rPr lang="en-US" sz="2000" dirty="0"/>
                        <a:t>were 56-85 years </a:t>
                      </a:r>
                    </a:p>
                  </a:txBody>
                  <a:tcPr marL="80195" marR="80195" marT="40098" marB="400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23% </a:t>
                      </a:r>
                    </a:p>
                    <a:p>
                      <a:pPr algn="ctr"/>
                      <a:r>
                        <a:rPr lang="en-US" sz="2000" dirty="0"/>
                        <a:t>were &gt;65 years</a:t>
                      </a:r>
                    </a:p>
                  </a:txBody>
                  <a:tcPr marL="80195" marR="80195" marT="40098" marB="40098"/>
                </a:tc>
                <a:extLst>
                  <a:ext uri="{0D108BD9-81ED-4DB2-BD59-A6C34878D82A}">
                    <a16:rowId xmlns:a16="http://schemas.microsoft.com/office/drawing/2014/main" val="2027744814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D1C37DDA-51D7-F94F-A841-10AA9CF1B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631" y="1665684"/>
            <a:ext cx="3773583" cy="3445904"/>
          </a:xfrm>
          <a:prstGeom prst="rect">
            <a:avLst/>
          </a:prstGeom>
          <a:solidFill>
            <a:schemeClr val="accent2"/>
          </a:solidFill>
          <a:ln w="190500" cap="sq" cmpd="thinThick">
            <a:solidFill>
              <a:schemeClr val="accent2"/>
            </a:solidFill>
            <a:miter lim="800000"/>
          </a:ln>
        </p:spPr>
        <p:txBody>
          <a:bodyPr vert="horz" wrap="square" lIns="182880" tIns="182880" rIns="182880" bIns="182880" rtlCol="0"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Who was included in the COVID-19 Vaccine Trials?</a:t>
            </a:r>
          </a:p>
        </p:txBody>
      </p:sp>
    </p:spTree>
    <p:extLst>
      <p:ext uri="{BB962C8B-B14F-4D97-AF65-F5344CB8AC3E}">
        <p14:creationId xmlns:p14="http://schemas.microsoft.com/office/powerpoint/2010/main" val="1531577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EFE93A-0A46-114B-BB99-1EA72B0B9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73692"/>
            <a:ext cx="7729728" cy="1188720"/>
          </a:xfrm>
          <a:solidFill>
            <a:srgbClr val="FFFFFF"/>
          </a:solidFill>
        </p:spPr>
        <p:txBody>
          <a:bodyPr>
            <a:noAutofit/>
          </a:bodyPr>
          <a:lstStyle/>
          <a:p>
            <a:br>
              <a:rPr lang="en-US" sz="2400" dirty="0"/>
            </a:br>
            <a:r>
              <a:rPr lang="en-US" dirty="0"/>
              <a:t>Why should we trust the COVID-19 Vaccine?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BB9A7-77B9-A948-B4AF-32CF4322A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2935" y="1656138"/>
            <a:ext cx="9414520" cy="3575279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404040"/>
                </a:solidFill>
              </a:rPr>
              <a:t>The FDA is using the same strict standards that it has for decades</a:t>
            </a:r>
          </a:p>
          <a:p>
            <a:r>
              <a:rPr lang="en-US" sz="2400" dirty="0">
                <a:solidFill>
                  <a:srgbClr val="404040"/>
                </a:solidFill>
              </a:rPr>
              <a:t>No steps are “skipped”</a:t>
            </a:r>
          </a:p>
          <a:p>
            <a:r>
              <a:rPr lang="en-US" sz="2400" dirty="0">
                <a:solidFill>
                  <a:srgbClr val="404040"/>
                </a:solidFill>
              </a:rPr>
              <a:t>Two </a:t>
            </a:r>
            <a:r>
              <a:rPr lang="en-US" sz="2400" b="1" dirty="0">
                <a:solidFill>
                  <a:srgbClr val="404040"/>
                </a:solidFill>
              </a:rPr>
              <a:t>independent advisory committees </a:t>
            </a:r>
            <a:r>
              <a:rPr lang="en-US" sz="2400" dirty="0">
                <a:solidFill>
                  <a:srgbClr val="404040"/>
                </a:solidFill>
              </a:rPr>
              <a:t>are reviewing the results. Members and experts of these committees have no conflict of interest and are not associated with any vaccine manufacturers</a:t>
            </a:r>
          </a:p>
          <a:p>
            <a:pPr marL="68580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200" dirty="0">
                <a:solidFill>
                  <a:srgbClr val="404040"/>
                </a:solidFill>
              </a:rPr>
              <a:t>The Vaccine and Related Biological Products Advisory Committee (VRBPAC) that advises the FDA</a:t>
            </a:r>
          </a:p>
          <a:p>
            <a:pPr marL="68580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200" dirty="0">
                <a:solidFill>
                  <a:srgbClr val="404040"/>
                </a:solidFill>
              </a:rPr>
              <a:t> The Advisory Committee on Immunization Practices (ACIP) that advises the CDC</a:t>
            </a:r>
          </a:p>
        </p:txBody>
      </p:sp>
    </p:spTree>
    <p:extLst>
      <p:ext uri="{BB962C8B-B14F-4D97-AF65-F5344CB8AC3E}">
        <p14:creationId xmlns:p14="http://schemas.microsoft.com/office/powerpoint/2010/main" val="1920010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530FE0-C542-45A1-BCD8-935787009C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51" y="640080"/>
            <a:ext cx="8924024" cy="5200996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0543" y="825096"/>
            <a:ext cx="8549640" cy="483096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66E93-49E7-944B-96C1-3B06CE1D7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912" y="1283546"/>
            <a:ext cx="6821806" cy="3914063"/>
          </a:xfrm>
        </p:spPr>
        <p:txBody>
          <a:bodyPr anchor="ctr">
            <a:noAutofit/>
          </a:bodyPr>
          <a:lstStyle/>
          <a:p>
            <a:pPr lvl="0"/>
            <a:r>
              <a:rPr lang="en-US" sz="2200" b="1" dirty="0">
                <a:solidFill>
                  <a:srgbClr val="404040"/>
                </a:solidFill>
              </a:rPr>
              <a:t>An Emergency Use Authorization (EUA) </a:t>
            </a:r>
            <a:r>
              <a:rPr lang="en-US" sz="2200" dirty="0">
                <a:solidFill>
                  <a:srgbClr val="404040"/>
                </a:solidFill>
              </a:rPr>
              <a:t>for a vaccine is based on the need to use a vaccine quickly to save lives during a public health emergency</a:t>
            </a:r>
          </a:p>
          <a:p>
            <a:pPr lvl="0"/>
            <a:r>
              <a:rPr lang="en-US" sz="2200" dirty="0">
                <a:solidFill>
                  <a:srgbClr val="404040"/>
                </a:solidFill>
              </a:rPr>
              <a:t>EUA is a shorter process </a:t>
            </a:r>
            <a:r>
              <a:rPr lang="en-US" sz="2200" b="1" dirty="0">
                <a:solidFill>
                  <a:srgbClr val="404040"/>
                </a:solidFill>
              </a:rPr>
              <a:t>but </a:t>
            </a:r>
            <a:r>
              <a:rPr lang="en-US" sz="2200" b="1" u="sng" dirty="0">
                <a:solidFill>
                  <a:srgbClr val="404040"/>
                </a:solidFill>
              </a:rPr>
              <a:t>no steps are skipped</a:t>
            </a:r>
            <a:r>
              <a:rPr lang="en-US" sz="2200" b="1" dirty="0">
                <a:solidFill>
                  <a:srgbClr val="404040"/>
                </a:solidFill>
              </a:rPr>
              <a:t> in the safety evaluation process</a:t>
            </a:r>
            <a:endParaRPr lang="en-US" sz="2200" dirty="0">
              <a:solidFill>
                <a:srgbClr val="404040"/>
              </a:solidFill>
            </a:endParaRPr>
          </a:p>
          <a:p>
            <a:pPr lvl="0"/>
            <a:r>
              <a:rPr lang="en-US" sz="2200" dirty="0">
                <a:solidFill>
                  <a:srgbClr val="404040"/>
                </a:solidFill>
              </a:rPr>
              <a:t>The FDA will assess if the vaccine known and potential benefits outweigh the known and potential risks</a:t>
            </a:r>
          </a:p>
          <a:p>
            <a:r>
              <a:rPr lang="en-US" sz="2200" dirty="0">
                <a:solidFill>
                  <a:srgbClr val="404040"/>
                </a:solidFill>
              </a:rPr>
              <a:t>Two separate advisory boards (VRBPAC and ACIP) will also review the data and make recommendations </a:t>
            </a:r>
          </a:p>
          <a:p>
            <a:r>
              <a:rPr lang="en-US" sz="2200" b="1" dirty="0">
                <a:solidFill>
                  <a:srgbClr val="404040"/>
                </a:solidFill>
              </a:rPr>
              <a:t>An EUA does NOT imply that the authorization was done too quickly or that the vaccine is not safe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6718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C7B4A8-A36A-D645-8E34-AFECC2924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0168" y="1633125"/>
            <a:ext cx="3685032" cy="3685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FFFFFF"/>
                </a:solidFill>
              </a:rPr>
              <a:t>What is an EUA and what does that mean for me?</a:t>
            </a:r>
            <a:br>
              <a:rPr lang="en-US" sz="2600" dirty="0">
                <a:solidFill>
                  <a:srgbClr val="FFFFFF"/>
                </a:solidFill>
              </a:rPr>
            </a:br>
            <a:endParaRPr lang="en-US" sz="2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449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10FD-D11D-6B4E-AB8A-0A888533E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0589" y="1317162"/>
            <a:ext cx="4379439" cy="3968496"/>
          </a:xfrm>
          <a:prstGeom prst="rect">
            <a:avLst/>
          </a:prstGeom>
          <a:solidFill>
            <a:schemeClr val="accent2"/>
          </a:solidFill>
          <a:ln w="190500" cap="sq" cmpd="thinThick">
            <a:solidFill>
              <a:schemeClr val="accent2"/>
            </a:solidFill>
            <a:miter lim="800000"/>
          </a:ln>
        </p:spPr>
        <p:txBody>
          <a:bodyPr wrap="square"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How was the vaccine developed so quickly?</a:t>
            </a:r>
            <a:br>
              <a:rPr lang="en-US" sz="3200" dirty="0">
                <a:solidFill>
                  <a:srgbClr val="FFFFFF"/>
                </a:solidFill>
              </a:rPr>
            </a:b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B4565-5F0E-0A4D-A117-43486BF31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0" y="1444752"/>
            <a:ext cx="6262255" cy="3968496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Major reasons we were able to get these vaccines developed more quickly than usual include : </a:t>
            </a:r>
          </a:p>
          <a:p>
            <a:pPr lvl="1"/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Global effort with the world’s leading scientists focused on a single task</a:t>
            </a:r>
          </a:p>
          <a:p>
            <a:pPr lvl="1"/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Nearly unlimited resources (money, knowledge, manpower, technology) </a:t>
            </a:r>
          </a:p>
          <a:p>
            <a:pPr lvl="1"/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large pool of diverse adult volunteer trial participants</a:t>
            </a:r>
          </a:p>
          <a:p>
            <a:pPr marL="0" indent="0">
              <a:buNone/>
            </a:pP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7259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4545</TotalTime>
  <Words>1406</Words>
  <Application>Microsoft Office PowerPoint</Application>
  <PresentationFormat>Widescreen</PresentationFormat>
  <Paragraphs>132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Gill Sans MT</vt:lpstr>
      <vt:lpstr>Wingdings</vt:lpstr>
      <vt:lpstr>Parcel</vt:lpstr>
      <vt:lpstr>COVID-19 Vaccine:  answers to your questions A presentation for Staff and residents in post-acute and Long-Term Care  </vt:lpstr>
      <vt:lpstr>Why Should I get vaccinated?</vt:lpstr>
      <vt:lpstr>common questions we Will address:</vt:lpstr>
      <vt:lpstr>Are the COVID-19 Vaccines Safe?</vt:lpstr>
      <vt:lpstr>How Effective are the COVID-19 Vaccines?</vt:lpstr>
      <vt:lpstr>Who was included in the COVID-19 Vaccine Trials?</vt:lpstr>
      <vt:lpstr> Why should we trust the COVID-19 Vaccine? </vt:lpstr>
      <vt:lpstr>What is an EUA and what does that mean for me? </vt:lpstr>
      <vt:lpstr>How was the vaccine developed so quickly? </vt:lpstr>
      <vt:lpstr>The First two COVID-19 Vaccines </vt:lpstr>
      <vt:lpstr>COVID-19 Vaccine is mRNA VACCINE- WHAT IS THAT?</vt:lpstr>
      <vt:lpstr>When and how long will I be protected by the COVID-19 Vaccine?</vt:lpstr>
      <vt:lpstr>Will I Still need to wear a Mask?</vt:lpstr>
      <vt:lpstr>What should I Expect When I Get the vaccine?</vt:lpstr>
      <vt:lpstr>Most Common  side effects   Based on Data from clinical trial of Pfizer COVID-19 Vaccine</vt:lpstr>
      <vt:lpstr>What should I Expect When I Get the vaccine?</vt:lpstr>
      <vt:lpstr>Special circumstance  What if I already had covid-19? </vt:lpstr>
      <vt:lpstr>Where should I look to get accurate information?</vt:lpstr>
      <vt:lpstr>Vaccines Are the only way to control the COVID-19 Pandemic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Vaccine:  answers to your questions  A presentation for Staff and residents in post-acute and Long-Term Care</dc:title>
  <dc:creator>SWATI GAUR</dc:creator>
  <cp:lastModifiedBy>Ruth Gulyas</cp:lastModifiedBy>
  <cp:revision>49</cp:revision>
  <cp:lastPrinted>2020-12-11T18:45:25Z</cp:lastPrinted>
  <dcterms:created xsi:type="dcterms:W3CDTF">2020-12-05T02:46:09Z</dcterms:created>
  <dcterms:modified xsi:type="dcterms:W3CDTF">2020-12-17T22:43:03Z</dcterms:modified>
</cp:coreProperties>
</file>