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notesMasterIdLst>
    <p:notesMasterId r:id="rId18"/>
  </p:notesMasterIdLst>
  <p:handoutMasterIdLst>
    <p:handoutMasterId r:id="rId19"/>
  </p:handoutMasterIdLst>
  <p:sldIdLst>
    <p:sldId id="276" r:id="rId2"/>
    <p:sldId id="300" r:id="rId3"/>
    <p:sldId id="673" r:id="rId4"/>
    <p:sldId id="674" r:id="rId5"/>
    <p:sldId id="672" r:id="rId6"/>
    <p:sldId id="675" r:id="rId7"/>
    <p:sldId id="676" r:id="rId8"/>
    <p:sldId id="677" r:id="rId9"/>
    <p:sldId id="678" r:id="rId10"/>
    <p:sldId id="380" r:id="rId11"/>
    <p:sldId id="341" r:id="rId12"/>
    <p:sldId id="670" r:id="rId13"/>
    <p:sldId id="671" r:id="rId14"/>
    <p:sldId id="679" r:id="rId15"/>
    <p:sldId id="680" r:id="rId16"/>
    <p:sldId id="343"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48" autoAdjust="0"/>
    <p:restoredTop sz="58754" autoAdjust="0"/>
  </p:normalViewPr>
  <p:slideViewPr>
    <p:cSldViewPr>
      <p:cViewPr varScale="1">
        <p:scale>
          <a:sx n="44" d="100"/>
          <a:sy n="44" d="100"/>
        </p:scale>
        <p:origin x="2227"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115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BFF665-A431-423A-8E99-46A6AC10A599}" type="datetimeFigureOut">
              <a:rPr lang="en-US" smtClean="0"/>
              <a:pPr/>
              <a:t>2/9/2021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B63D2D-29C9-4FD8-AA42-E975D4858AF2}" type="slidenum">
              <a:rPr lang="en-US" smtClean="0"/>
              <a:pPr/>
              <a:t>‹#›</a:t>
            </a:fld>
            <a:endParaRPr lang="en-US" dirty="0"/>
          </a:p>
        </p:txBody>
      </p:sp>
    </p:spTree>
    <p:extLst>
      <p:ext uri="{BB962C8B-B14F-4D97-AF65-F5344CB8AC3E}">
        <p14:creationId xmlns:p14="http://schemas.microsoft.com/office/powerpoint/2010/main" val="3814268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CC13FF-8D04-4BEC-B8D1-66B1A302CC68}" type="datetimeFigureOut">
              <a:rPr lang="en-US" smtClean="0"/>
              <a:pPr/>
              <a:t>2/9/2021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583AE9-5228-4641-AE46-DAC04049BDD6}" type="slidenum">
              <a:rPr lang="en-US" smtClean="0"/>
              <a:pPr/>
              <a:t>‹#›</a:t>
            </a:fld>
            <a:endParaRPr lang="en-US" dirty="0"/>
          </a:p>
        </p:txBody>
      </p:sp>
    </p:spTree>
    <p:extLst>
      <p:ext uri="{BB962C8B-B14F-4D97-AF65-F5344CB8AC3E}">
        <p14:creationId xmlns:p14="http://schemas.microsoft.com/office/powerpoint/2010/main" val="400956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Wingdings" panose="05000000000000000000" pitchFamily="2" charset="2"/>
              <a:buChar char="v"/>
            </a:pPr>
            <a:r>
              <a:rPr lang="en-US" i="1" dirty="0"/>
              <a:t>NOTE TO SPEAKER:  </a:t>
            </a:r>
            <a:r>
              <a:rPr lang="en-US" dirty="0"/>
              <a:t>As attendees enter the room, this slide should be on the screen.  Be certain each person signs the attendance sheet or uses whatever facility method tracks their attendance at in-services.  Introduce yourself and the topic of Group Activities during this COVID-19 Pandemic</a:t>
            </a:r>
            <a:endParaRPr lang="en-US" b="1" dirty="0"/>
          </a:p>
          <a:p>
            <a:pPr marL="171450" indent="-171450">
              <a:buFont typeface="Wingdings" panose="05000000000000000000" pitchFamily="2" charset="2"/>
              <a:buChar char="v"/>
            </a:pPr>
            <a:endParaRPr lang="en-US" i="1" dirty="0"/>
          </a:p>
          <a:p>
            <a:pPr marL="171450" indent="-171450">
              <a:buFont typeface="Wingdings" panose="05000000000000000000" pitchFamily="2" charset="2"/>
              <a:buChar char="v"/>
            </a:pPr>
            <a:r>
              <a:rPr lang="en-US" i="1" dirty="0"/>
              <a:t>NOTE TO SPEAKER:  </a:t>
            </a:r>
            <a:r>
              <a:rPr lang="en-US" dirty="0"/>
              <a:t>Please see the speaker’s notes for information to share during this training</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a:t>
            </a:fld>
            <a:endParaRPr lang="en-US" dirty="0"/>
          </a:p>
        </p:txBody>
      </p:sp>
    </p:spTree>
    <p:extLst>
      <p:ext uri="{BB962C8B-B14F-4D97-AF65-F5344CB8AC3E}">
        <p14:creationId xmlns:p14="http://schemas.microsoft.com/office/powerpoint/2010/main" val="11067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As we navigate through this COVID-19 Pandemic, all staff will want to remember the importance of meaningful activities for residents whose ability to communicate, and interact with others has been significantly altered.  </a:t>
            </a:r>
          </a:p>
          <a:p>
            <a:pPr marL="0" marR="0">
              <a:spcBef>
                <a:spcPts val="0"/>
              </a:spcBef>
              <a:spcAft>
                <a:spcPts val="0"/>
              </a:spcAft>
            </a:pPr>
            <a:r>
              <a:rPr lang="en-US" dirty="0"/>
              <a:t>As we indicated at the beginning of this presentation, c</a:t>
            </a:r>
            <a:r>
              <a:rPr lang="en-US" sz="1200" dirty="0">
                <a:effectLst/>
                <a:latin typeface="Calibri" panose="020F0502020204030204" pitchFamily="34" charset="0"/>
                <a:ea typeface="Cambria" panose="02040503050406030204" pitchFamily="18" charset="0"/>
              </a:rPr>
              <a:t>reative solutions to ensure that residents continue to pursue recreational interests and participate in activity programming to meet their psycho-social needs are to be identified and implemented by the facility regardless of facility risk status or the presence of COVID-19 cases present. </a:t>
            </a:r>
          </a:p>
          <a:p>
            <a:pPr marL="0" marR="0">
              <a:spcBef>
                <a:spcPts val="0"/>
              </a:spcBef>
              <a:spcAft>
                <a:spcPts val="0"/>
              </a:spcAft>
            </a:pPr>
            <a:endParaRPr lang="en-US" sz="1200" dirty="0">
              <a:effectLst/>
              <a:latin typeface="Calibri" panose="020F0502020204030204" pitchFamily="34" charset="0"/>
              <a:ea typeface="Cambria" panose="02040503050406030204" pitchFamily="18" charset="0"/>
            </a:endParaRPr>
          </a:p>
          <a:p>
            <a:pPr marL="0" marR="0">
              <a:spcBef>
                <a:spcPts val="0"/>
              </a:spcBef>
              <a:spcAft>
                <a:spcPts val="0"/>
              </a:spcAft>
            </a:pPr>
            <a:r>
              <a:rPr lang="en-US" sz="1200" dirty="0">
                <a:effectLst/>
                <a:latin typeface="Calibri" panose="020F0502020204030204" pitchFamily="34" charset="0"/>
                <a:ea typeface="Cambria" panose="02040503050406030204" pitchFamily="18" charset="0"/>
              </a:rPr>
              <a:t>All employees participating in leading resident activities at this time will need to follow the education AND direction by Activities as during this Pandemic, guidance has changed many times and we need to be sure we are doing it right to protect both the residents and the employees.</a:t>
            </a:r>
          </a:p>
          <a:p>
            <a:pPr marL="0" marR="0">
              <a:spcBef>
                <a:spcPts val="0"/>
              </a:spcBef>
              <a:spcAft>
                <a:spcPts val="0"/>
              </a:spcAft>
            </a:pPr>
            <a:br>
              <a:rPr lang="en-US" sz="1200" dirty="0">
                <a:effectLst/>
                <a:latin typeface="Calibri" panose="020F0502020204030204" pitchFamily="34" charset="0"/>
                <a:ea typeface="Cambria" panose="02040503050406030204" pitchFamily="18" charset="0"/>
              </a:rPr>
            </a:br>
            <a:r>
              <a:rPr lang="en-US" sz="1200" dirty="0">
                <a:effectLst/>
                <a:latin typeface="Calibri" panose="020F0502020204030204" pitchFamily="34" charset="0"/>
                <a:ea typeface="Cambria" panose="02040503050406030204" pitchFamily="18" charset="0"/>
              </a:rPr>
              <a:t>Infection control guidance MUST be in place during any activity programming to include:</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Hand Hygiene</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Physical/social distancing</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Resident wearing cloth or facemasks</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Staff wearing appropriate PPE</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Groups ONLY as indicated by the Activity Director in collaboration with the leadership team</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Cleaning and disinfection</a:t>
            </a:r>
          </a:p>
          <a:p>
            <a:pPr marL="171450" marR="0" indent="-171450">
              <a:spcBef>
                <a:spcPts val="0"/>
              </a:spcBef>
              <a:spcAft>
                <a:spcPts val="0"/>
              </a:spcAft>
              <a:buFont typeface="Arial" panose="020B0604020202020204" pitchFamily="34" charset="0"/>
              <a:buChar char="•"/>
            </a:pPr>
            <a:r>
              <a:rPr lang="en-US" sz="1200" dirty="0">
                <a:effectLst/>
                <a:latin typeface="Calibri" panose="020F0502020204030204" pitchFamily="34" charset="0"/>
                <a:ea typeface="Cambria" panose="02040503050406030204" pitchFamily="18" charset="0"/>
              </a:rPr>
              <a:t>Documentation</a:t>
            </a:r>
          </a:p>
          <a:p>
            <a:pPr marL="171450" marR="0" indent="-171450">
              <a:spcBef>
                <a:spcPts val="0"/>
              </a:spcBef>
              <a:spcAft>
                <a:spcPts val="0"/>
              </a:spcAft>
              <a:buFont typeface="Arial" panose="020B0604020202020204" pitchFamily="34" charset="0"/>
              <a:buChar char="•"/>
            </a:pPr>
            <a:endParaRPr lang="en-US" sz="1200" dirty="0">
              <a:effectLst/>
              <a:latin typeface="Calibri" panose="020F0502020204030204" pitchFamily="34" charset="0"/>
              <a:ea typeface="Cambria" panose="02040503050406030204" pitchFamily="18" charset="0"/>
            </a:endParaRPr>
          </a:p>
          <a:p>
            <a:pPr marL="0" marR="0" indent="0">
              <a:spcBef>
                <a:spcPts val="0"/>
              </a:spcBef>
              <a:spcAft>
                <a:spcPts val="0"/>
              </a:spcAft>
              <a:buFont typeface="Arial" panose="020B0604020202020204" pitchFamily="34" charset="0"/>
              <a:buNone/>
            </a:pPr>
            <a:r>
              <a:rPr lang="en-US" sz="1200" dirty="0">
                <a:effectLst/>
                <a:latin typeface="Calibri" panose="020F0502020204030204" pitchFamily="34" charset="0"/>
                <a:ea typeface="Cambria" panose="02040503050406030204" pitchFamily="18" charset="0"/>
              </a:rPr>
              <a:t>Thank you for attending this training today.</a:t>
            </a:r>
            <a:endParaRPr lang="en-US" sz="1200" dirty="0">
              <a:effectLst/>
              <a:latin typeface="Times New Roman" panose="020206030504050203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10</a:t>
            </a:fld>
            <a:endParaRPr lang="en-US" dirty="0"/>
          </a:p>
        </p:txBody>
      </p:sp>
    </p:spTree>
    <p:extLst>
      <p:ext uri="{BB962C8B-B14F-4D97-AF65-F5344CB8AC3E}">
        <p14:creationId xmlns:p14="http://schemas.microsoft.com/office/powerpoint/2010/main" val="314790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11</a:t>
            </a:fld>
            <a:endParaRPr lang="en-US" dirty="0"/>
          </a:p>
        </p:txBody>
      </p:sp>
    </p:spTree>
    <p:extLst>
      <p:ext uri="{BB962C8B-B14F-4D97-AF65-F5344CB8AC3E}">
        <p14:creationId xmlns:p14="http://schemas.microsoft.com/office/powerpoint/2010/main" val="3114312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Review slide with participants.</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2</a:t>
            </a:fld>
            <a:endParaRPr lang="en-US" dirty="0"/>
          </a:p>
        </p:txBody>
      </p:sp>
    </p:spTree>
    <p:extLst>
      <p:ext uri="{BB962C8B-B14F-4D97-AF65-F5344CB8AC3E}">
        <p14:creationId xmlns:p14="http://schemas.microsoft.com/office/powerpoint/2010/main" val="1491721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Cambria" panose="02040503050406030204" pitchFamily="18" charset="0"/>
              </a:rPr>
              <a:t>The social isolation created through the coronavirus pandemic affects residents in many ways. Without open visitation with their family members or significant others the residents rely on facility staff and virtual visits to maintain contact with those outside the facility.  Social distancing requirements impact the social lives of residents within the facility as they no longer can sit closely together to visit among peers or join in familiar group programming. </a:t>
            </a:r>
            <a:endParaRPr lang="en-US" sz="1200" dirty="0">
              <a:effectLst/>
              <a:latin typeface="Times New Roman" panose="02020603050405020304" pitchFamily="18" charset="0"/>
              <a:ea typeface="Cambria" panose="02040503050406030204" pitchFamily="18" charset="0"/>
            </a:endParaRPr>
          </a:p>
          <a:p>
            <a:pPr marL="0" marR="0">
              <a:spcBef>
                <a:spcPts val="0"/>
              </a:spcBef>
              <a:spcAft>
                <a:spcPts val="0"/>
              </a:spcAft>
            </a:pPr>
            <a:r>
              <a:rPr lang="en-US" sz="1200" dirty="0">
                <a:effectLst/>
                <a:latin typeface="Calibri" panose="020F0502020204030204" pitchFamily="34" charset="0"/>
                <a:ea typeface="Cambria" panose="02040503050406030204" pitchFamily="18" charset="0"/>
              </a:rPr>
              <a:t> </a:t>
            </a:r>
            <a:endParaRPr lang="en-US" sz="1200" dirty="0">
              <a:effectLst/>
              <a:latin typeface="Times New Roman" panose="02020603050405020304" pitchFamily="18" charset="0"/>
              <a:ea typeface="Cambria" panose="02040503050406030204" pitchFamily="18" charset="0"/>
            </a:endParaRPr>
          </a:p>
          <a:p>
            <a:pPr marL="0" marR="0">
              <a:spcBef>
                <a:spcPts val="0"/>
              </a:spcBef>
              <a:spcAft>
                <a:spcPts val="0"/>
              </a:spcAft>
            </a:pPr>
            <a:r>
              <a:rPr lang="en-US" sz="1200" dirty="0">
                <a:effectLst/>
                <a:latin typeface="Calibri" panose="020F0502020204030204" pitchFamily="34" charset="0"/>
                <a:ea typeface="Cambria" panose="02040503050406030204" pitchFamily="18" charset="0"/>
              </a:rPr>
              <a:t>Creative solutions to ensure that residents continue to pursue recreational interests and participate in activity programming to meet their psycho-social needs are to be identified and implemented by the facility regardless of facility risk status or the presence of COVID-19 cases present. </a:t>
            </a:r>
            <a:endParaRPr lang="en-US" sz="1200" dirty="0">
              <a:effectLst/>
              <a:latin typeface="Times New Roman" panose="020206030504050203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3</a:t>
            </a:fld>
            <a:endParaRPr lang="en-US" dirty="0"/>
          </a:p>
        </p:txBody>
      </p:sp>
    </p:spTree>
    <p:extLst>
      <p:ext uri="{BB962C8B-B14F-4D97-AF65-F5344CB8AC3E}">
        <p14:creationId xmlns:p14="http://schemas.microsoft.com/office/powerpoint/2010/main" val="2584598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mbria" panose="02040503050406030204" pitchFamily="18" charset="0"/>
              </a:rPr>
              <a:t>Core Principles of COVID-19 Infection Prevention guidelines are to be followed during Activity Programming and include social/physical distancing of six feet, resident use of facial coverings when out of their room, frequent hand hygiene performance, appropriate use of personal protective equipment and understanding isolation precautions with placement for residents COVID-19 positive, observation area for residents on quarantine and residents not known to be infected with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ea typeface="Cambria" panose="020405030504060302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mbria" panose="02040503050406030204" pitchFamily="18" charset="0"/>
              </a:rPr>
              <a:t>All staff must also practice physical/social distancing and PPE use.</a:t>
            </a:r>
            <a:endParaRPr lang="en-US" sz="1200" dirty="0">
              <a:effectLst/>
              <a:latin typeface="Times New Roman" panose="020206030504050203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4</a:t>
            </a:fld>
            <a:endParaRPr lang="en-US" dirty="0"/>
          </a:p>
        </p:txBody>
      </p:sp>
    </p:spTree>
    <p:extLst>
      <p:ext uri="{BB962C8B-B14F-4D97-AF65-F5344CB8AC3E}">
        <p14:creationId xmlns:p14="http://schemas.microsoft.com/office/powerpoint/2010/main" val="217710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MS Mincho" panose="02020609040205080304" pitchFamily="49" charset="-128"/>
              </a:rPr>
              <a:t>The State Operations Manual says, “The facility must provide, based on the comprehensive assessment and care plan and the preferences of each resident, an ongoing program to support residents in their choice of activities, both facility-sponsored group and individual activities and independent activities, designed to meet the interests of and support the physical, mental, and psychosocial well-being of each resident, encouraging both independence and interaction in the community.” </a:t>
            </a: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The Intent of the regulation is: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“To ensure that facilities implement an ongoing resident centered activities program that incorporates the resident’s interests, hobbies and cultural preferences which is integral to maintaining and/or improving a resident’s physical, mental, and psychosocial wellbeing and independence. To create opportunities for each resident to have a meaningful life by supporting his/her domains of wellness (security, autonomy, growth, connectedness, identity, joy and meaning).”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5</a:t>
            </a:fld>
            <a:endParaRPr lang="en-US" dirty="0"/>
          </a:p>
        </p:txBody>
      </p:sp>
    </p:spTree>
    <p:extLst>
      <p:ext uri="{BB962C8B-B14F-4D97-AF65-F5344CB8AC3E}">
        <p14:creationId xmlns:p14="http://schemas.microsoft.com/office/powerpoint/2010/main" val="3706689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does indicate that, “</a:t>
            </a:r>
            <a:r>
              <a:rPr lang="en-US" sz="1200" dirty="0">
                <a:effectLst/>
                <a:latin typeface="Calibri" panose="020F0502020204030204" pitchFamily="34" charset="0"/>
                <a:ea typeface="MS Mincho" panose="02020609040205080304" pitchFamily="49" charset="-128"/>
              </a:rPr>
              <a:t>ADL-related activities, such as manicures/pedicures, hair styling, and makeovers, may be considered part of the activities program”  also. “Research findings and the observations of positive resident outcomes confirm that activities are an integral component of residents’ lives. Residents have indicated that daily life and involvement should be meaningful. Activities are meaningful when they reflect a person’s interests and lifestyle, are enjoyable to the person, help the person to feel useful, and provide a sense of belonging.”</a:t>
            </a:r>
          </a:p>
          <a:p>
            <a:endParaRPr lang="en-US" sz="1200" dirty="0">
              <a:effectLst/>
              <a:latin typeface="Calibri" panose="020F0502020204030204" pitchFamily="34" charset="0"/>
              <a:ea typeface="MS Mincho" panose="02020609040205080304" pitchFamily="49" charset="-128"/>
            </a:endParaRPr>
          </a:p>
          <a:p>
            <a:r>
              <a:rPr lang="en-US" sz="1200" dirty="0">
                <a:effectLst/>
                <a:latin typeface="Calibri" panose="020F0502020204030204" pitchFamily="34" charset="0"/>
                <a:ea typeface="MS Mincho" panose="02020609040205080304" pitchFamily="49" charset="-128"/>
              </a:rPr>
              <a:t>During this Pandemic, with ceasing group activities, closing communal spaces where residents could visit with other residents and limiting or ceasing visitation-depending on the prevalence of COVID-19, residents have had an increased need for meaningful activity in their lives.</a:t>
            </a:r>
            <a:endParaRPr lang="en-US" dirty="0"/>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6</a:t>
            </a:fld>
            <a:endParaRPr lang="en-US" dirty="0"/>
          </a:p>
        </p:txBody>
      </p:sp>
    </p:spTree>
    <p:extLst>
      <p:ext uri="{BB962C8B-B14F-4D97-AF65-F5344CB8AC3E}">
        <p14:creationId xmlns:p14="http://schemas.microsoft.com/office/powerpoint/2010/main" val="457024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a:t>Dementia:  </a:t>
            </a:r>
            <a:r>
              <a:rPr lang="en-US" dirty="0"/>
              <a:t>CMS indicates:  “</a:t>
            </a:r>
            <a:r>
              <a:rPr lang="en-US" sz="1200" dirty="0">
                <a:effectLst/>
                <a:latin typeface="Calibri" panose="020F0502020204030204" pitchFamily="34" charset="0"/>
                <a:ea typeface="MS Mincho" panose="02020609040205080304" pitchFamily="49" charset="-128"/>
              </a:rPr>
              <a:t>Activity Approaches for Residents with Dementia All residents have a need for engagement in meaningful activities. For residents with dementia, the lack of engaging activities can cause boredom, loneliness and frustration, resulting in distress and agitation. Activities must be individualized and customized based on the resident’s previous lifestyle (occupation, family, hobbies), preferences and comforts.”</a:t>
            </a:r>
          </a:p>
          <a:p>
            <a:r>
              <a:rPr lang="en-US" sz="1200" b="1" dirty="0">
                <a:effectLst/>
                <a:latin typeface="Calibri" panose="020F0502020204030204" pitchFamily="34" charset="0"/>
                <a:ea typeface="MS Mincho" panose="02020609040205080304" pitchFamily="49" charset="-128"/>
              </a:rPr>
              <a:t>Behavioral Approaches:   “</a:t>
            </a:r>
            <a:r>
              <a:rPr lang="en-US" sz="1200" dirty="0">
                <a:effectLst/>
                <a:latin typeface="Calibri" panose="020F0502020204030204" pitchFamily="34" charset="0"/>
                <a:ea typeface="MS Mincho" panose="02020609040205080304" pitchFamily="49" charset="-128"/>
              </a:rPr>
              <a:t>The facility may have identified a resident’s pattern of behavioral symptoms and may offer activity interventions, whenever possible, prior to the behavior occurring. Once a behavior escalates, activities may be less effective or may even cause further stress to the resident (some behaviors may be appropriate reactions to feelings of discomfort, pain, or embarrassment, such as aggressive behaviors exhibited by some residents with dementia during bathing”</a:t>
            </a:r>
          </a:p>
          <a:p>
            <a:r>
              <a:rPr lang="en-US" sz="1200" b="1" dirty="0">
                <a:effectLst/>
                <a:latin typeface="Calibri" panose="020F0502020204030204" pitchFamily="34" charset="0"/>
                <a:ea typeface="MS Mincho" panose="02020609040205080304" pitchFamily="49" charset="-128"/>
              </a:rPr>
              <a:t>Interventions  noted in the State Operations Manual can be helpful and can include:</a:t>
            </a: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Providing a space and environmental cues that encourages physical exercise, decreases exit-seeking behavior and reduces extraneous stimulation (such as seating areas spaced along a walking path or garden; a setting in which the resident may manipulate objects; or a room with a calming atmosphere, for example, using music, light, and rocking chairs);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Providing aroma(s)/aromatherapy that is/are pleasing and calming to the resident; and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Validating the resident’s feelings and words; engaging the resident in conversation about who or what they are seeking; and using one-to-one activities, such as reading to the resident or looking at familiar pictures and photo albums.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Providing a calm, non-rushed environment, with structured, familiar activities such as folding, sorting, and matching; using one-to-one activities or small group activities that comfort the resident, such as their preferred music, walking quietly with the staff, a family member, or a friend; eating a favorite snack; looking at familiar pictures;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Engaging in exercise and movement activities; and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Exchanging self-stimulatory activity for a more socially-appropriate activity that uses the hands, if in a public space. </a:t>
            </a: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For the resident who exhibits behavior that require a less stimulating environment to discontinue behaviors not welcomed by others sharing their social space: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Offering activities in which the resident can succeed, that are broken into simple steps, that involve small groups or are one-to-one activities such as using the computer, that are short and repetitive, and that are stopped if the resident becomes overwhelmed (reducing excessive noise such as from the television);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Involving in familiar occupation-related activities. (A resident, if they desire, can do paid or volunteer work and the type of work would be included in the resident’s plan of care, such as working outside the facility, sorting supplies, delivering resident mail, passing juice and snacks, refer to §483.10(e)(8) Resident Right to Work);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Involving in physical activities such as walking, exercise or dancing, games or projects requiring strategy, planning, and concentration, such as model building, and creative programs such as music, art, dance or physically resistive activities, such as kneading clay, hammering, scrubbing, sanding, using a punching bag, using stretch bands, or lifting weights; and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Slow exercises (e.g., slow tapping, clapping or drumming); rocking or swinging motions (including a rocking chair).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7</a:t>
            </a:fld>
            <a:endParaRPr lang="en-US" dirty="0"/>
          </a:p>
        </p:txBody>
      </p:sp>
    </p:spTree>
    <p:extLst>
      <p:ext uri="{BB962C8B-B14F-4D97-AF65-F5344CB8AC3E}">
        <p14:creationId xmlns:p14="http://schemas.microsoft.com/office/powerpoint/2010/main" val="4098727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Other sources of relevant information include the resident’s lifelong interests, spirituality, life roles, goals, strengths, needs and activity pursuit patterns and preferences. This assessment should be completed by or under the supervision of a qualified professional.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pPr marL="0" marR="0">
              <a:spcBef>
                <a:spcPts val="0"/>
              </a:spcBef>
              <a:spcAft>
                <a:spcPts val="0"/>
              </a:spcAft>
            </a:pPr>
            <a:r>
              <a:rPr lang="en-US" sz="1200" b="1" dirty="0">
                <a:effectLst/>
                <a:latin typeface="Calibri" panose="020F0502020204030204" pitchFamily="34" charset="0"/>
                <a:ea typeface="MS Mincho" panose="02020609040205080304" pitchFamily="49" charset="-128"/>
                <a:cs typeface="Times New Roman" panose="02020603050405020304" pitchFamily="18" charset="0"/>
              </a:rPr>
              <a:t>NOTE</a:t>
            </a:r>
            <a:r>
              <a:rPr lang="en-US" sz="1200" dirty="0">
                <a:effectLst/>
                <a:latin typeface="Calibri" panose="020F0502020204030204" pitchFamily="34" charset="0"/>
                <a:ea typeface="MS Mincho" panose="02020609040205080304" pitchFamily="49" charset="-128"/>
                <a:cs typeface="Times New Roman" panose="02020603050405020304" pitchFamily="18" charset="0"/>
              </a:rPr>
              <a:t>: Some residents may be independently capable of pursuing their own activities without intervention from the facility. This information should be noted in the assessment and identified in the plan of care. </a:t>
            </a:r>
            <a:endParaRPr lang="en-US" sz="12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8</a:t>
            </a:fld>
            <a:endParaRPr lang="en-US" dirty="0"/>
          </a:p>
        </p:txBody>
      </p:sp>
    </p:spTree>
    <p:extLst>
      <p:ext uri="{BB962C8B-B14F-4D97-AF65-F5344CB8AC3E}">
        <p14:creationId xmlns:p14="http://schemas.microsoft.com/office/powerpoint/2010/main" val="2495737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We know it is difficult for residents with dementia to cooperate with prevention measures, such as instructions not to touch their eyes, nose, and mouth. Therefore, associates may need to provide residents with dementia with additional support and closer supervision to ensure infection control procedures are followed.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u="sng"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Hand Hygiene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Residents with dementia may require extra supervision and support to perform appropriate hand hygiene (alcohol-based hand sanitizer or handwashing):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Place residents on a supervised “hand hygiene schedule.” Have associates and with the resident and wash their own hands to provide encouragement. Associates can also give demonstrations of thorough handwashing techniques.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Put dementia-friendly instructional signs with pictures on the bathroom window or wall reminding everyone to wash their hands with soap for 20 seconds.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Encourage residents to sing a song to remind them to wash their hands for at least 20 seconds.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Encourage associates to work with residents with task segmentation by guiding residents step-by-step through the process.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Prompt with words or pictures.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Encourage and cultivate a sense of accomplishment.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If the resident is unable to complete handwashing to this extent on their own or with prompting, wear gloves and use soap and a washcloth to perform this task for the person.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Use an alcohol-based hand sanitizer if there is concern that good hygiene is not being practiced, or if associate or the resident cannot get to a sink to wash their hands.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 sure to use moisturizer on clean hands after repeated washing to ensure they do not get dry and irritated.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u="sng"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Touching Face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Residents with dementia may also need assistance to refrain from touching their faces by proving services such as: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Assist resident with hygiene needs such as providing skincare on the resident’s face is clean and moisturized, not dry and irritated.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Make sure eyeglasses are clean and comfortable.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Make sure men are shaven if they shave regularly.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Make sure there are no sores or other causes of pain within the mouth, and that regular oral hygiene is completed.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Make sure lips are adequately hydrated, and not chapped or dry.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u="sng"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Keeping Individuals in Particular Areas</a:t>
            </a:r>
            <a:b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Wandering can cause residents with dementia to leave a safe environment. The risk for wandering increases when residents become upset, agitated, or face stressful situations.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Provide residents with safe spaces to wander. Consider placing familiar items around residents who wander to reduce any anxiety caused by unfamiliar environments.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Use visual prompts to remind residents of restricted access.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Secure the perimeter of unsafe areas with security personnel or other security systems.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Provide distraction and redirection through supervised and structured daily activities, while social distancing including some form of daily exercise, such as individual walks outside with associate members.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a:lnSpc>
                <a:spcPct val="115000"/>
              </a:lnSpc>
              <a:spcBef>
                <a:spcPts val="0"/>
              </a:spcBef>
              <a:spcAft>
                <a:spcPts val="0"/>
              </a:spcAft>
            </a:pPr>
            <a:r>
              <a:rPr lang="en-US" sz="1800" u="sng"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Communication</a:t>
            </a:r>
            <a:b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Residents with dementia may possess a limited ability to understand the information they are receiving about COVID-19, which could lead to a range of responses, including fear and anxiety. If residents express concern about the pandemic, facility associate should: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Speak slow and clear while wearing a mask using hand gestures whenever possible to promote understanding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Take the time to listen to the person and their concerns, validate their feelings, and provide reassurance.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SzPts val="1000"/>
              <a:buFont typeface="Symbol" panose="05050102010706020507" pitchFamily="18" charset="2"/>
              <a:buChar char=""/>
              <a:tabLst>
                <a:tab pos="228600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Provide simple, truthful answers to their questions, explaining that everyone is doing all they can to help.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dirty="0"/>
          </a:p>
        </p:txBody>
      </p:sp>
      <p:sp>
        <p:nvSpPr>
          <p:cNvPr id="4" name="Slide Number Placeholder 3"/>
          <p:cNvSpPr>
            <a:spLocks noGrp="1"/>
          </p:cNvSpPr>
          <p:nvPr>
            <p:ph type="sldNum" sz="quarter" idx="5"/>
          </p:nvPr>
        </p:nvSpPr>
        <p:spPr/>
        <p:txBody>
          <a:bodyPr/>
          <a:lstStyle/>
          <a:p>
            <a:fld id="{62583AE9-5228-4641-AE46-DAC04049BDD6}" type="slidenum">
              <a:rPr lang="en-US" smtClean="0"/>
              <a:pPr/>
              <a:t>9</a:t>
            </a:fld>
            <a:endParaRPr lang="en-US" dirty="0"/>
          </a:p>
        </p:txBody>
      </p:sp>
    </p:spTree>
    <p:extLst>
      <p:ext uri="{BB962C8B-B14F-4D97-AF65-F5344CB8AC3E}">
        <p14:creationId xmlns:p14="http://schemas.microsoft.com/office/powerpoint/2010/main" val="125318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E9803A5-EFA6-40DB-8FA8-E6D667699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11574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85B469-5187-4EC5-A46A-5246E39C36E9}" type="datetime1">
              <a:rPr lang="en-US" smtClean="0">
                <a:solidFill>
                  <a:prstClr val="black"/>
                </a:solidFill>
              </a:rPr>
              <a:t>2/9/2021</a:t>
            </a:fld>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85BCF9A2-57A2-4F96-9C6C-1ADAD7F00E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522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EDD955-D679-42C0-8C7E-F3F25ECF904E}" type="datetime1">
              <a:rPr lang="en-US" smtClean="0">
                <a:solidFill>
                  <a:prstClr val="black"/>
                </a:solidFill>
              </a:rPr>
              <a:t>2/9/2021</a:t>
            </a:fld>
            <a:endParaRPr lang="en-US" dirty="0">
              <a:solidFill>
                <a:prstClr val="black"/>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792204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E55542-2A52-46FD-A5AC-DD17EE18F3A6}" type="datetime1">
              <a:rPr lang="en-US" smtClean="0">
                <a:solidFill>
                  <a:prstClr val="black"/>
                </a:solidFill>
              </a:rPr>
              <a:t>2/9/2021</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7" name="Picture 6">
            <a:extLst>
              <a:ext uri="{FF2B5EF4-FFF2-40B4-BE49-F238E27FC236}">
                <a16:creationId xmlns:a16="http://schemas.microsoft.com/office/drawing/2014/main" id="{936C90E5-F9D5-43CD-A0C4-5626FCC60F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69140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13C75C-1DD4-4EFB-96F4-CD016AE835F6}" type="datetime1">
              <a:rPr lang="en-US" smtClean="0">
                <a:solidFill>
                  <a:prstClr val="black"/>
                </a:solidFill>
              </a:rPr>
              <a:t>2/9/2021</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BF4F55C6-B0BC-4894-9D4B-6156D6A400F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1918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981A95B-B40D-432F-BDE3-0F0C037B57E3}" type="datetime1">
              <a:rPr lang="en-US" smtClean="0">
                <a:solidFill>
                  <a:prstClr val="black"/>
                </a:solidFill>
              </a:rPr>
              <a:t>2/9/2021</a:t>
            </a:fld>
            <a:endParaRPr lang="en-US" dirty="0">
              <a:solidFill>
                <a:prstClr val="black"/>
              </a:solidFill>
            </a:endParaRPr>
          </a:p>
        </p:txBody>
      </p:sp>
      <p:sp>
        <p:nvSpPr>
          <p:cNvPr id="9" name="Slide Number Placeholder 8"/>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88275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045820-4DB1-4339-8AEB-7BCAF0FDFEA8}" type="datetime1">
              <a:rPr lang="en-US" smtClean="0">
                <a:solidFill>
                  <a:prstClr val="black"/>
                </a:solidFill>
              </a:rPr>
              <a:t>2/9/2021</a:t>
            </a:fld>
            <a:endParaRPr lang="en-US" dirty="0">
              <a:solidFill>
                <a:prstClr val="black"/>
              </a:solidFill>
            </a:endParaRPr>
          </a:p>
        </p:txBody>
      </p:sp>
      <p:sp>
        <p:nvSpPr>
          <p:cNvPr id="5" name="Slide Number Placeholder 4"/>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6" name="Picture 5">
            <a:extLst>
              <a:ext uri="{FF2B5EF4-FFF2-40B4-BE49-F238E27FC236}">
                <a16:creationId xmlns:a16="http://schemas.microsoft.com/office/drawing/2014/main" id="{AC2DFD05-C655-4D1F-9BA0-23752AA6F6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3614537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8A1124-85F9-448D-B3E4-AC9E07F4E290}" type="datetime1">
              <a:rPr lang="en-US" smtClean="0">
                <a:solidFill>
                  <a:prstClr val="black"/>
                </a:solidFill>
              </a:rPr>
              <a:t>2/9/2021</a:t>
            </a:fld>
            <a:endParaRPr lang="en-US" dirty="0">
              <a:solidFill>
                <a:prstClr val="black"/>
              </a:solidFill>
            </a:endParaRPr>
          </a:p>
        </p:txBody>
      </p:sp>
      <p:sp>
        <p:nvSpPr>
          <p:cNvPr id="4" name="Slide Number Placeholder 3"/>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5" name="Picture 4">
            <a:extLst>
              <a:ext uri="{FF2B5EF4-FFF2-40B4-BE49-F238E27FC236}">
                <a16:creationId xmlns:a16="http://schemas.microsoft.com/office/drawing/2014/main" id="{419BB5C9-FC73-4804-861F-DD93BDDC4C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981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C9F4AF-83BA-4844-90A6-1A2537F102CC}" type="datetime1">
              <a:rPr lang="en-US" smtClean="0">
                <a:solidFill>
                  <a:prstClr val="black"/>
                </a:solidFill>
              </a:rPr>
              <a:t>2/9/2021</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09849B57-4B73-4165-9059-71076BC754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2193369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2FF0AA6-727A-4116-83EB-06F1397B9832}" type="datetime1">
              <a:rPr lang="en-US" smtClean="0">
                <a:solidFill>
                  <a:prstClr val="black"/>
                </a:solidFill>
              </a:rPr>
              <a:t>2/9/2021</a:t>
            </a:fld>
            <a:endParaRPr lang="en-US" dirty="0">
              <a:solidFill>
                <a:prstClr val="black"/>
              </a:solidFill>
            </a:endParaRPr>
          </a:p>
        </p:txBody>
      </p:sp>
      <p:sp>
        <p:nvSpPr>
          <p:cNvPr id="7" name="Slide Number Placeholder 6"/>
          <p:cNvSpPr>
            <a:spLocks noGrp="1"/>
          </p:cNvSpPr>
          <p:nvPr>
            <p:ph type="sldNum" sz="quarter" idx="12"/>
          </p:nvPr>
        </p:nvSpPr>
        <p:spPr/>
        <p:txBody>
          <a:bodyPr/>
          <a:lstStyle/>
          <a:p>
            <a:fld id="{8ED21966-C764-4C40-97C3-3CEDFB59A7F5}" type="slidenum">
              <a:rPr lang="en-US" smtClean="0">
                <a:solidFill>
                  <a:prstClr val="black"/>
                </a:solidFill>
              </a:rPr>
              <a:pPr/>
              <a:t>‹#›</a:t>
            </a:fld>
            <a:endParaRPr lang="en-US" dirty="0">
              <a:solidFill>
                <a:prstClr val="black"/>
              </a:solidFill>
            </a:endParaRPr>
          </a:p>
        </p:txBody>
      </p:sp>
      <p:pic>
        <p:nvPicPr>
          <p:cNvPr id="8" name="Picture 7">
            <a:extLst>
              <a:ext uri="{FF2B5EF4-FFF2-40B4-BE49-F238E27FC236}">
                <a16:creationId xmlns:a16="http://schemas.microsoft.com/office/drawing/2014/main" id="{9DEE8811-35E9-4324-BED5-D8D232F36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638113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file:///S:\CREATIVE_SERVICES\LeadingAge%20Collateral\LeadingAge%20PowerPoint\2017%20PPTs\PPT%20images\LeadingAge_PMS%20Cool%20Grey%2011.jpg"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solidFill>
              </a:defRPr>
            </a:lvl1pPr>
          </a:lstStyle>
          <a:p>
            <a:fld id="{EA25747C-6F3A-4B6F-85EC-0F505796E425}" type="datetime1">
              <a:rPr lang="en-US" smtClean="0">
                <a:solidFill>
                  <a:prstClr val="black"/>
                </a:solidFill>
              </a:rPr>
              <a:t>2/9/2021</a:t>
            </a:fld>
            <a:endParaRPr lang="en-US" dirty="0">
              <a:solidFill>
                <a:prstClr val="black"/>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defRPr>
            </a:lvl1pPr>
          </a:lstStyle>
          <a:p>
            <a:fld id="{8ED21966-C764-4C40-97C3-3CEDFB59A7F5}" type="slidenum">
              <a:rPr lang="en-US" smtClean="0">
                <a:solidFill>
                  <a:prstClr val="black"/>
                </a:solidFill>
              </a:rPr>
              <a:pPr/>
              <a:t>‹#›</a:t>
            </a:fld>
            <a:endParaRPr lang="en-US" dirty="0">
              <a:solidFill>
                <a:prstClr val="black"/>
              </a:solidFill>
            </a:endParaRPr>
          </a:p>
        </p:txBody>
      </p:sp>
      <p:pic>
        <p:nvPicPr>
          <p:cNvPr id="9" name="Picture 8"/>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6503377" y="6149609"/>
            <a:ext cx="2209800" cy="650896"/>
          </a:xfrm>
          <a:prstGeom prst="rect">
            <a:avLst/>
          </a:prstGeom>
        </p:spPr>
      </p:pic>
      <p:sp>
        <p:nvSpPr>
          <p:cNvPr id="7" name="TextBox 6"/>
          <p:cNvSpPr txBox="1"/>
          <p:nvPr userDrawn="1"/>
        </p:nvSpPr>
        <p:spPr>
          <a:xfrm>
            <a:off x="2514600" y="6356350"/>
            <a:ext cx="3962400" cy="323165"/>
          </a:xfrm>
          <a:prstGeom prst="rect">
            <a:avLst/>
          </a:prstGeom>
          <a:noFill/>
        </p:spPr>
        <p:txBody>
          <a:bodyPr wrap="square" rtlCol="0">
            <a:spAutoFit/>
          </a:bodyPr>
          <a:lstStyle/>
          <a:p>
            <a:pPr algn="ctr"/>
            <a:r>
              <a:rPr lang="en-US" sz="500" kern="1200" dirty="0">
                <a:solidFill>
                  <a:schemeClr val="tx1"/>
                </a:solidFill>
                <a:effectLst/>
                <a:latin typeface="Calibri" panose="020F0502020204030204" pitchFamily="34" charset="0"/>
                <a:ea typeface="+mn-ea"/>
                <a:cs typeface="Arial" charset="0"/>
              </a:rPr>
              <a:t>This document is for general informational purposes only.  </a:t>
            </a:r>
          </a:p>
          <a:p>
            <a:pPr algn="ctr"/>
            <a:r>
              <a:rPr lang="en-US" sz="500" kern="1200" dirty="0">
                <a:solidFill>
                  <a:schemeClr val="tx1"/>
                </a:solidFill>
                <a:effectLst/>
                <a:latin typeface="Calibri" panose="020F0502020204030204" pitchFamily="34" charset="0"/>
                <a:ea typeface="+mn-ea"/>
                <a:cs typeface="Arial" charset="0"/>
              </a:rPr>
              <a:t>It does not represent legal advice nor relied upon as supporting documentation or advice with CMS or other regulatory entities.</a:t>
            </a:r>
          </a:p>
          <a:p>
            <a:pPr algn="ctr"/>
            <a:r>
              <a:rPr lang="en-US" sz="500" kern="1200" dirty="0">
                <a:solidFill>
                  <a:schemeClr val="tx1"/>
                </a:solidFill>
                <a:effectLst/>
                <a:latin typeface="Calibri" panose="020F0502020204030204" pitchFamily="34" charset="0"/>
                <a:ea typeface="+mn-ea"/>
                <a:cs typeface="Arial" charset="0"/>
              </a:rPr>
              <a:t>© Pathway Health Services, Inc. – All Rights Reserved – Copy with Permission Only </a:t>
            </a:r>
          </a:p>
        </p:txBody>
      </p:sp>
      <p:pic>
        <p:nvPicPr>
          <p:cNvPr id="10" name="Picture 9">
            <a:extLst>
              <a:ext uri="{FF2B5EF4-FFF2-40B4-BE49-F238E27FC236}">
                <a16:creationId xmlns:a16="http://schemas.microsoft.com/office/drawing/2014/main" id="{205A3798-5358-442B-B70A-09435E4DCF0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0" y="6069725"/>
            <a:ext cx="1981200" cy="708188"/>
          </a:xfrm>
          <a:prstGeom prst="rect">
            <a:avLst/>
          </a:prstGeom>
        </p:spPr>
      </p:pic>
    </p:spTree>
    <p:extLst>
      <p:ext uri="{BB962C8B-B14F-4D97-AF65-F5344CB8AC3E}">
        <p14:creationId xmlns:p14="http://schemas.microsoft.com/office/powerpoint/2010/main" val="130396168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cdc.gov/coronavirus/2019-ncov/hcp/long-term-care.html#core-practices" TargetMode="External"/><Relationship Id="rId2" Type="http://schemas.openxmlformats.org/officeDocument/2006/relationships/hyperlink" Target="https://www.cdc.gov/coronavirus/2019-ncov/hcp/infection-control.html" TargetMode="External"/><Relationship Id="rId1" Type="http://schemas.openxmlformats.org/officeDocument/2006/relationships/slideLayout" Target="../slideLayouts/slideLayout2.xml"/><Relationship Id="rId5" Type="http://schemas.openxmlformats.org/officeDocument/2006/relationships/hyperlink" Target="https://www.cdc.gov/coronavirus/2019-ncov/hcp/using-ppe.html" TargetMode="External"/><Relationship Id="rId4" Type="http://schemas.openxmlformats.org/officeDocument/2006/relationships/hyperlink" Target="https://www.cdc.gov/hai/state-based/index.htm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cms.gov/files/document/qso-20-28-nh.pdf" TargetMode="External"/><Relationship Id="rId2" Type="http://schemas.openxmlformats.org/officeDocument/2006/relationships/hyperlink" Target="https://www.cms.gov/files/document/qso20-38-NH.pdf" TargetMode="External"/><Relationship Id="rId1" Type="http://schemas.openxmlformats.org/officeDocument/2006/relationships/slideLayout" Target="../slideLayouts/slideLayout2.xml"/><Relationship Id="rId4" Type="http://schemas.openxmlformats.org/officeDocument/2006/relationships/hyperlink" Target="https://www.cms.gov/files/document/qso-20-30-nh.pdf-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cms.gov/Regulations-and-Guidance/Guidance/Manuals/downloads/som107ap_pp_guidelines_ltcf.pdf" TargetMode="External"/><Relationship Id="rId2" Type="http://schemas.openxmlformats.org/officeDocument/2006/relationships/hyperlink" Target="http://www.cms.gov/files/document/qso-20-39-NH.pdf" TargetMode="External"/><Relationship Id="rId1" Type="http://schemas.openxmlformats.org/officeDocument/2006/relationships/slideLayout" Target="../slideLayouts/slideLayout2.xml"/><Relationship Id="rId4" Type="http://schemas.openxmlformats.org/officeDocument/2006/relationships/hyperlink" Target="https://www.cms.gov/Medicare/Provider-Enrollment-and-Certification/GuidanceforLawsAndRegulations/Nursing-Home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phe.gov/Preparedness/planning/hpp/Pages/find-hc-coalition.aspx" TargetMode="External"/><Relationship Id="rId2" Type="http://schemas.openxmlformats.org/officeDocument/2006/relationships/hyperlink" Target="https://www.cms.gov/files/document/covid-toolkit-states-mitigate-covid-19-nursing-homes.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cms.gov/Regulations-and-Guidance/Guidance/Manuals/downloads/som107ap_pp_guidelines_ltcf.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cms.gov/Regulations-and-Guidance/Guidance/Manuals/downloads/som107ap_pp_guidelines_ltcf.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hyperlink" Target="https://www.cms.gov/Regulations-and-Guidance/Guidance/Manuals/downloads/som107ap_pp_guidelines_ltcf.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219200"/>
            <a:ext cx="7772400" cy="1162050"/>
          </a:xfrm>
        </p:spPr>
        <p:txBody>
          <a:bodyPr>
            <a:normAutofit fontScale="90000"/>
          </a:bodyPr>
          <a:lstStyle/>
          <a:p>
            <a:r>
              <a:rPr lang="en-US" sz="4400" b="1" dirty="0">
                <a:solidFill>
                  <a:schemeClr val="bg1"/>
                </a:solidFill>
              </a:rPr>
              <a:t>Group Activities</a:t>
            </a:r>
            <a:br>
              <a:rPr lang="en-US" sz="4400" b="1" dirty="0">
                <a:solidFill>
                  <a:schemeClr val="bg1"/>
                </a:solidFill>
              </a:rPr>
            </a:br>
            <a:r>
              <a:rPr lang="en-US" sz="4400" b="1" dirty="0">
                <a:solidFill>
                  <a:schemeClr val="bg1"/>
                </a:solidFill>
              </a:rPr>
              <a:t>During the COVID-19 Pandemic</a:t>
            </a:r>
            <a:endParaRPr lang="en-US" b="1" dirty="0">
              <a:solidFill>
                <a:schemeClr val="bg1"/>
              </a:solidFill>
            </a:endParaRPr>
          </a:p>
        </p:txBody>
      </p:sp>
      <p:sp>
        <p:nvSpPr>
          <p:cNvPr id="2" name="Subtitle 1"/>
          <p:cNvSpPr>
            <a:spLocks noGrp="1"/>
          </p:cNvSpPr>
          <p:nvPr>
            <p:ph type="subTitle" idx="1"/>
          </p:nvPr>
        </p:nvSpPr>
        <p:spPr>
          <a:xfrm>
            <a:off x="1371600" y="3200400"/>
            <a:ext cx="6400800" cy="914400"/>
          </a:xfrm>
        </p:spPr>
        <p:txBody>
          <a:bodyPr/>
          <a:lstStyle/>
          <a:p>
            <a:r>
              <a:rPr lang="en-US" dirty="0">
                <a:solidFill>
                  <a:schemeClr val="bg1"/>
                </a:solidFill>
                <a:latin typeface="+mj-lt"/>
              </a:rPr>
              <a:t>All Staff Training </a:t>
            </a:r>
          </a:p>
        </p:txBody>
      </p:sp>
    </p:spTree>
    <p:extLst>
      <p:ext uri="{BB962C8B-B14F-4D97-AF65-F5344CB8AC3E}">
        <p14:creationId xmlns:p14="http://schemas.microsoft.com/office/powerpoint/2010/main" val="350987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girl in a blue shirt&#10;&#10;Description automatically generated">
            <a:extLst>
              <a:ext uri="{FF2B5EF4-FFF2-40B4-BE49-F238E27FC236}">
                <a16:creationId xmlns:a16="http://schemas.microsoft.com/office/drawing/2014/main" id="{AD1B97D1-60C7-41C6-9A7D-0EBD0AFCDBBE}"/>
              </a:ext>
            </a:extLst>
          </p:cNvPr>
          <p:cNvPicPr>
            <a:picLocks noChangeAspect="1"/>
          </p:cNvPicPr>
          <p:nvPr/>
        </p:nvPicPr>
        <p:blipFill rotWithShape="1">
          <a:blip r:embed="rId3">
            <a:extLst>
              <a:ext uri="{28A0092B-C50C-407E-A947-70E740481C1C}">
                <a14:useLocalDpi xmlns:a14="http://schemas.microsoft.com/office/drawing/2010/main" val="0"/>
              </a:ext>
            </a:extLst>
          </a:blip>
          <a:srcRect r="24010" b="2"/>
          <a:stretch/>
        </p:blipFill>
        <p:spPr>
          <a:xfrm>
            <a:off x="3981360" y="-17929"/>
            <a:ext cx="5162640" cy="5638800"/>
          </a:xfrm>
          <a:custGeom>
            <a:avLst/>
            <a:gdLst>
              <a:gd name="connsiteX0" fmla="*/ 45571 w 6278877"/>
              <a:gd name="connsiteY0" fmla="*/ 0 h 6858000"/>
              <a:gd name="connsiteX1" fmla="*/ 6278877 w 6278877"/>
              <a:gd name="connsiteY1" fmla="*/ 0 h 6858000"/>
              <a:gd name="connsiteX2" fmla="*/ 6278877 w 6278877"/>
              <a:gd name="connsiteY2" fmla="*/ 6858000 h 6858000"/>
              <a:gd name="connsiteX3" fmla="*/ 3292307 w 6278877"/>
              <a:gd name="connsiteY3" fmla="*/ 6858000 h 6858000"/>
              <a:gd name="connsiteX4" fmla="*/ 3181525 w 6278877"/>
              <a:gd name="connsiteY4" fmla="*/ 6786980 h 6858000"/>
              <a:gd name="connsiteX5" fmla="*/ 0 w 6278877"/>
              <a:gd name="connsiteY5" fmla="*/ 803252 h 6858000"/>
              <a:gd name="connsiteX6" fmla="*/ 37255 w 6278877"/>
              <a:gd name="connsiteY6" fmla="*/ 654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8877" h="6858000">
                <a:moveTo>
                  <a:pt x="45571" y="0"/>
                </a:moveTo>
                <a:lnTo>
                  <a:pt x="6278877" y="0"/>
                </a:lnTo>
                <a:lnTo>
                  <a:pt x="6278877" y="6858000"/>
                </a:lnTo>
                <a:lnTo>
                  <a:pt x="3292307" y="6858000"/>
                </a:lnTo>
                <a:lnTo>
                  <a:pt x="3181525" y="6786980"/>
                </a:lnTo>
                <a:cubicBezTo>
                  <a:pt x="1262020" y="5490189"/>
                  <a:pt x="0" y="3294101"/>
                  <a:pt x="0" y="803252"/>
                </a:cubicBezTo>
                <a:cubicBezTo>
                  <a:pt x="0" y="554167"/>
                  <a:pt x="12619" y="308030"/>
                  <a:pt x="37255" y="65445"/>
                </a:cubicBezTo>
                <a:close/>
              </a:path>
            </a:pathLst>
          </a:custGeom>
        </p:spPr>
      </p:pic>
      <p:sp>
        <p:nvSpPr>
          <p:cNvPr id="3" name="Rectangle 2">
            <a:extLst>
              <a:ext uri="{FF2B5EF4-FFF2-40B4-BE49-F238E27FC236}">
                <a16:creationId xmlns:a16="http://schemas.microsoft.com/office/drawing/2014/main" id="{A94899AE-3BD4-4825-8FA4-CB9848A086B8}"/>
              </a:ext>
            </a:extLst>
          </p:cNvPr>
          <p:cNvSpPr/>
          <p:nvPr/>
        </p:nvSpPr>
        <p:spPr>
          <a:xfrm>
            <a:off x="304800" y="2478305"/>
            <a:ext cx="3676560" cy="707886"/>
          </a:xfrm>
          <a:prstGeom prst="rect">
            <a:avLst/>
          </a:prstGeom>
        </p:spPr>
        <p:txBody>
          <a:bodyPr wrap="square">
            <a:spAutoFit/>
          </a:bodyPr>
          <a:lstStyle/>
          <a:p>
            <a:r>
              <a:rPr lang="en-US" sz="4000" dirty="0">
                <a:latin typeface="+mn-lt"/>
              </a:rPr>
              <a:t>In Summary </a:t>
            </a:r>
          </a:p>
        </p:txBody>
      </p:sp>
    </p:spTree>
    <p:extLst>
      <p:ext uri="{BB962C8B-B14F-4D97-AF65-F5344CB8AC3E}">
        <p14:creationId xmlns:p14="http://schemas.microsoft.com/office/powerpoint/2010/main" val="98826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A73E58AD-57AD-4AC0-A7C1-924C0185104D}"/>
              </a:ext>
            </a:extLst>
          </p:cNvPr>
          <p:cNvPicPr>
            <a:picLocks noChangeAspect="1"/>
          </p:cNvPicPr>
          <p:nvPr/>
        </p:nvPicPr>
        <p:blipFill rotWithShape="1">
          <a:blip r:embed="rId3">
            <a:extLst>
              <a:ext uri="{28A0092B-C50C-407E-A947-70E740481C1C}">
                <a14:useLocalDpi xmlns:a14="http://schemas.microsoft.com/office/drawing/2010/main" val="0"/>
              </a:ext>
            </a:extLst>
          </a:blip>
          <a:srcRect l="1990" r="1777" b="-2"/>
          <a:stretch/>
        </p:blipFill>
        <p:spPr>
          <a:xfrm>
            <a:off x="2448798" y="990600"/>
            <a:ext cx="4246403" cy="4412675"/>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890005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a:xfrm>
            <a:off x="457200" y="1752600"/>
            <a:ext cx="8534400" cy="4343400"/>
          </a:xfrm>
        </p:spPr>
        <p:txBody>
          <a:bodyPr>
            <a:noAutofit/>
          </a:bodyPr>
          <a:lstStyle/>
          <a:p>
            <a:pPr marL="228600" marR="0">
              <a:spcBef>
                <a:spcPts val="0"/>
              </a:spcBef>
              <a:spcAft>
                <a:spcPts val="0"/>
              </a:spcAft>
            </a:pPr>
            <a:r>
              <a:rPr lang="en-US" sz="1800" dirty="0">
                <a:solidFill>
                  <a:schemeClr val="tx1"/>
                </a:solidFill>
                <a:effectLst/>
                <a:ea typeface="Cambria" panose="02040503050406030204" pitchFamily="18" charset="0"/>
                <a:cs typeface="Arial" panose="020B0604020202020204" pitchFamily="34" charset="0"/>
              </a:rPr>
              <a:t>Centers for Disease Control and Prevention “Infection Control Guidance for Health Care Professionals about Coronavirus (COVID-19)”, June 3, 2020, </a:t>
            </a:r>
            <a:r>
              <a:rPr lang="en-US" sz="1800" u="sng" dirty="0">
                <a:solidFill>
                  <a:srgbClr val="0000FF"/>
                </a:solidFill>
                <a:effectLst/>
                <a:ea typeface="Cambria" panose="02040503050406030204" pitchFamily="18" charset="0"/>
                <a:cs typeface="Arial" panose="020B0604020202020204" pitchFamily="34" charset="0"/>
                <a:hlinkClick r:id="rId2"/>
              </a:rPr>
              <a:t>https://www.cdc.gov/coronavirus/2019-ncov/hcp/infection-control.html</a:t>
            </a:r>
            <a:r>
              <a:rPr lang="en-US" sz="1800" dirty="0">
                <a:effectLst/>
                <a:ea typeface="Cambria" panose="02040503050406030204" pitchFamily="18" charset="0"/>
                <a:cs typeface="Arial" panose="020B0604020202020204" pitchFamily="34" charset="0"/>
              </a:rPr>
              <a:t>  </a:t>
            </a:r>
            <a:endParaRPr lang="en-US" sz="1800" dirty="0">
              <a:effectLst/>
              <a:ea typeface="MS Mincho" panose="02020609040205080304" pitchFamily="49" charset="-128"/>
              <a:cs typeface="Arial" panose="020B0604020202020204" pitchFamily="34" charset="0"/>
            </a:endParaRPr>
          </a:p>
          <a:p>
            <a:pPr marL="0" marR="0" indent="0">
              <a:spcBef>
                <a:spcPts val="0"/>
              </a:spcBef>
              <a:spcAft>
                <a:spcPts val="0"/>
              </a:spcAft>
              <a:buNone/>
            </a:pPr>
            <a:r>
              <a:rPr lang="en-US" sz="1800" dirty="0">
                <a:effectLst/>
                <a:ea typeface="Cambria" panose="02040503050406030204" pitchFamily="18" charset="0"/>
                <a:cs typeface="Arial" panose="020B0604020202020204" pitchFamily="34" charset="0"/>
              </a:rPr>
              <a:t> </a:t>
            </a:r>
            <a:endParaRPr lang="en-US" sz="1800" dirty="0">
              <a:effectLst/>
              <a:ea typeface="MS Mincho" panose="02020609040205080304" pitchFamily="49" charset="-128"/>
              <a:cs typeface="Arial" panose="020B0604020202020204" pitchFamily="34" charset="0"/>
            </a:endParaRPr>
          </a:p>
          <a:p>
            <a:pPr marL="228600" marR="0">
              <a:spcBef>
                <a:spcPts val="0"/>
              </a:spcBef>
              <a:spcAft>
                <a:spcPts val="0"/>
              </a:spcAft>
            </a:pPr>
            <a:r>
              <a:rPr lang="en-US" sz="1800" dirty="0">
                <a:solidFill>
                  <a:srgbClr val="000000"/>
                </a:solidFill>
                <a:effectLst/>
                <a:ea typeface="Times New Roman" panose="02020603050405020304" pitchFamily="18" charset="0"/>
                <a:cs typeface="Arial" panose="020B0604020202020204" pitchFamily="34" charset="0"/>
              </a:rPr>
              <a:t>Centers for Disease Control and Prevention </a:t>
            </a:r>
            <a:r>
              <a:rPr lang="en-US" sz="1800" kern="1800" dirty="0">
                <a:solidFill>
                  <a:srgbClr val="000000"/>
                </a:solidFill>
                <a:effectLst/>
                <a:ea typeface="Times New Roman" panose="02020603050405020304" pitchFamily="18" charset="0"/>
                <a:cs typeface="Arial" panose="020B0604020202020204" pitchFamily="34" charset="0"/>
              </a:rPr>
              <a:t>“Preparing for COVID-19 in Nursing Homes” </a:t>
            </a:r>
            <a:r>
              <a:rPr lang="en-US" sz="1800" dirty="0">
                <a:solidFill>
                  <a:srgbClr val="000000"/>
                </a:solidFill>
                <a:effectLst/>
                <a:ea typeface="Times New Roman" panose="02020603050405020304" pitchFamily="18" charset="0"/>
                <a:cs typeface="Arial" panose="020B0604020202020204" pitchFamily="34" charset="0"/>
              </a:rPr>
              <a:t>June 25, 2020</a:t>
            </a:r>
            <a:r>
              <a:rPr lang="en-US" sz="1800" b="1" dirty="0">
                <a:solidFill>
                  <a:srgbClr val="000000"/>
                </a:solidFill>
                <a:effectLst/>
                <a:ea typeface="Times New Roman" panose="02020603050405020304" pitchFamily="18" charset="0"/>
                <a:cs typeface="Arial" panose="020B0604020202020204" pitchFamily="34" charset="0"/>
              </a:rPr>
              <a:t>.  </a:t>
            </a:r>
            <a:r>
              <a:rPr lang="en-US" sz="1800" u="sng" dirty="0">
                <a:solidFill>
                  <a:srgbClr val="000000"/>
                </a:solidFill>
                <a:effectLst/>
                <a:ea typeface="Times New Roman" panose="02020603050405020304" pitchFamily="18" charset="0"/>
                <a:cs typeface="Arial" panose="020B0604020202020204" pitchFamily="34" charset="0"/>
                <a:hlinkClick r:id="rId3"/>
              </a:rPr>
              <a:t>https://www.cdc.gov/coronavirus/2019-ncov/hcp/long-term-care.html#core-practices</a:t>
            </a:r>
            <a:endParaRPr lang="en-US" sz="1800" dirty="0">
              <a:effectLst/>
              <a:ea typeface="MS Mincho" panose="02020609040205080304" pitchFamily="49" charset="-128"/>
              <a:cs typeface="Arial" panose="020B0604020202020204" pitchFamily="34" charset="0"/>
            </a:endParaRPr>
          </a:p>
          <a:p>
            <a:pPr marL="114300" marR="0" indent="0">
              <a:lnSpc>
                <a:spcPct val="115000"/>
              </a:lnSpc>
              <a:spcBef>
                <a:spcPts val="0"/>
              </a:spcBef>
              <a:spcAft>
                <a:spcPts val="0"/>
              </a:spcAft>
              <a:buNone/>
            </a:pPr>
            <a:endParaRPr lang="en-US" sz="1800" dirty="0">
              <a:effectLst/>
              <a:ea typeface="Cambria" panose="02040503050406030204" pitchFamily="18" charset="0"/>
              <a:cs typeface="Arial" panose="020B0604020202020204" pitchFamily="34" charset="0"/>
            </a:endParaRPr>
          </a:p>
          <a:p>
            <a:pPr marL="228600" marR="0">
              <a:spcBef>
                <a:spcPts val="0"/>
              </a:spcBef>
              <a:spcAft>
                <a:spcPts val="0"/>
              </a:spcAft>
            </a:pPr>
            <a:r>
              <a:rPr lang="en-US" sz="1800" dirty="0">
                <a:solidFill>
                  <a:srgbClr val="000000"/>
                </a:solidFill>
                <a:effectLst/>
                <a:ea typeface="Times New Roman" panose="02020603050405020304" pitchFamily="18" charset="0"/>
                <a:cs typeface="Arial" panose="020B0604020202020204" pitchFamily="34" charset="0"/>
              </a:rPr>
              <a:t>Centers for Disease Control and Prevention.  </a:t>
            </a:r>
            <a:r>
              <a:rPr lang="en-US" sz="1800" dirty="0">
                <a:solidFill>
                  <a:srgbClr val="000000"/>
                </a:solidFill>
                <a:effectLst/>
                <a:ea typeface="MS Mincho" panose="02020609040205080304" pitchFamily="49" charset="-128"/>
                <a:cs typeface="Arial" panose="020B0604020202020204" pitchFamily="34" charset="0"/>
              </a:rPr>
              <a:t>“State Based HAI Prevention Activities”;  </a:t>
            </a:r>
            <a:r>
              <a:rPr lang="en-US" sz="1800" u="sng" dirty="0">
                <a:solidFill>
                  <a:srgbClr val="0000FF"/>
                </a:solidFill>
                <a:effectLst/>
                <a:ea typeface="MS Mincho" panose="02020609040205080304" pitchFamily="49" charset="-128"/>
                <a:cs typeface="Arial" panose="020B0604020202020204" pitchFamily="34" charset="0"/>
                <a:hlinkClick r:id="rId4"/>
              </a:rPr>
              <a:t>https://www.cdc.gov/hai/state-based/index.html</a:t>
            </a:r>
            <a:endParaRPr lang="en-US" sz="1800" dirty="0">
              <a:effectLst/>
              <a:ea typeface="MS Mincho" panose="02020609040205080304" pitchFamily="49" charset="-128"/>
              <a:cs typeface="Arial" panose="020B0604020202020204" pitchFamily="34" charset="0"/>
            </a:endParaRPr>
          </a:p>
          <a:p>
            <a:pPr marL="0" marR="0" indent="0">
              <a:spcBef>
                <a:spcPts val="0"/>
              </a:spcBef>
              <a:spcAft>
                <a:spcPts val="0"/>
              </a:spcAft>
              <a:buNone/>
            </a:pPr>
            <a:endParaRPr lang="en-US" sz="1800" dirty="0">
              <a:effectLst/>
              <a:ea typeface="MS Mincho" panose="02020609040205080304" pitchFamily="49" charset="-128"/>
              <a:cs typeface="Arial" panose="020B0604020202020204" pitchFamily="34" charset="0"/>
            </a:endParaRPr>
          </a:p>
          <a:p>
            <a:pPr marL="228600" marR="0">
              <a:spcBef>
                <a:spcPts val="0"/>
              </a:spcBef>
              <a:spcAft>
                <a:spcPts val="0"/>
              </a:spcAft>
            </a:pPr>
            <a:r>
              <a:rPr lang="en-US" sz="1800" dirty="0">
                <a:solidFill>
                  <a:srgbClr val="000000"/>
                </a:solidFill>
                <a:effectLst/>
                <a:ea typeface="Times New Roman" panose="02020603050405020304" pitchFamily="18" charset="0"/>
                <a:cs typeface="Arial" panose="020B0604020202020204" pitchFamily="34" charset="0"/>
              </a:rPr>
              <a:t>Centers for Disease Control and Prevention.  “Using Personal Protective Equipment (PPE).  Updated Aug. 19, 2020:  </a:t>
            </a:r>
            <a:r>
              <a:rPr lang="en-US" sz="1800" u="sng" dirty="0">
                <a:solidFill>
                  <a:srgbClr val="000000"/>
                </a:solidFill>
                <a:effectLst/>
                <a:ea typeface="Times New Roman" panose="02020603050405020304" pitchFamily="18" charset="0"/>
                <a:cs typeface="Arial" panose="020B0604020202020204" pitchFamily="34" charset="0"/>
                <a:hlinkClick r:id="rId5"/>
              </a:rPr>
              <a:t>https://www.cdc.gov/coronavirus/2019-ncov/hcp/using-ppe.html</a:t>
            </a:r>
            <a:r>
              <a:rPr lang="en-US" sz="1800" dirty="0">
                <a:solidFill>
                  <a:srgbClr val="000000"/>
                </a:solidFill>
                <a:effectLst/>
                <a:ea typeface="Times New Roman" panose="02020603050405020304" pitchFamily="18" charset="0"/>
                <a:cs typeface="Arial" panose="020B0604020202020204" pitchFamily="34" charset="0"/>
              </a:rPr>
              <a:t> </a:t>
            </a:r>
            <a:endParaRPr lang="en-US" sz="1800" dirty="0">
              <a:effectLst/>
              <a:ea typeface="MS Mincho" panose="02020609040205080304" pitchFamily="49" charset="-128"/>
              <a:cs typeface="Arial" panose="020B0604020202020204" pitchFamily="34" charset="0"/>
            </a:endParaRPr>
          </a:p>
          <a:p>
            <a:endParaRPr lang="en-US" sz="1800" dirty="0"/>
          </a:p>
        </p:txBody>
      </p:sp>
    </p:spTree>
    <p:extLst>
      <p:ext uri="{BB962C8B-B14F-4D97-AF65-F5344CB8AC3E}">
        <p14:creationId xmlns:p14="http://schemas.microsoft.com/office/powerpoint/2010/main" val="1421940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62500" lnSpcReduction="20000"/>
          </a:bodyPr>
          <a:lstStyle/>
          <a:p>
            <a:pPr marL="228600" marR="0">
              <a:spcBef>
                <a:spcPts val="0"/>
              </a:spcBef>
              <a:spcAft>
                <a:spcPts val="0"/>
              </a:spcAft>
            </a:pPr>
            <a:r>
              <a:rPr lang="en-US" sz="3200" dirty="0">
                <a:solidFill>
                  <a:schemeClr val="tx1"/>
                </a:solidFill>
                <a:effectLst/>
                <a:ea typeface="MS Mincho" panose="02020609040205080304" pitchFamily="49" charset="-128"/>
                <a:cs typeface="Arial" panose="020B0604020202020204" pitchFamily="34" charset="0"/>
              </a:rPr>
              <a:t>Centers for Medicare &amp; Medicaid Services.  “Interim final Rule (IFC), CMS-3401-IFC, Additional Policy and Regulatory Revisions in Response to the COVID-19 Public Health Emergency related to Long Term Care (LTC) Facility Testing Requirements and Revised COVID-19 Focused Survey Tool”; August 26, 2020; CMS QSO Memo 20-38-NH;  </a:t>
            </a:r>
            <a:r>
              <a:rPr lang="en-US" sz="3200" u="sng" dirty="0">
                <a:solidFill>
                  <a:srgbClr val="0000FF"/>
                </a:solidFill>
                <a:effectLst/>
                <a:ea typeface="MS Mincho" panose="02020609040205080304" pitchFamily="49" charset="-128"/>
                <a:cs typeface="Arial" panose="020B0604020202020204" pitchFamily="34" charset="0"/>
                <a:hlinkClick r:id="rId2"/>
              </a:rPr>
              <a:t>https://www.cms.gov/files/document/qso20-38-NH.pdf</a:t>
            </a:r>
            <a:r>
              <a:rPr lang="en-US" sz="3200" dirty="0">
                <a:effectLst/>
                <a:ea typeface="MS Mincho" panose="02020609040205080304" pitchFamily="49" charset="-128"/>
                <a:cs typeface="Arial" panose="020B0604020202020204" pitchFamily="34" charset="0"/>
              </a:rPr>
              <a:t>  </a:t>
            </a:r>
          </a:p>
          <a:p>
            <a:pPr marL="0" marR="0" indent="0">
              <a:spcBef>
                <a:spcPts val="0"/>
              </a:spcBef>
              <a:spcAft>
                <a:spcPts val="0"/>
              </a:spcAft>
              <a:buNone/>
            </a:pPr>
            <a:r>
              <a:rPr lang="en-US" sz="3200" dirty="0">
                <a:solidFill>
                  <a:schemeClr val="tx1"/>
                </a:solidFill>
                <a:effectLst/>
                <a:ea typeface="MS Mincho" panose="02020609040205080304" pitchFamily="49" charset="-128"/>
                <a:cs typeface="Arial" panose="020B0604020202020204" pitchFamily="34" charset="0"/>
              </a:rPr>
              <a:t> </a:t>
            </a:r>
          </a:p>
          <a:p>
            <a:pPr marL="228600" marR="0">
              <a:spcBef>
                <a:spcPts val="0"/>
              </a:spcBef>
              <a:spcAft>
                <a:spcPts val="0"/>
              </a:spcAft>
            </a:pPr>
            <a:r>
              <a:rPr lang="en-US" sz="3200" dirty="0">
                <a:solidFill>
                  <a:schemeClr val="tx1"/>
                </a:solidFill>
                <a:effectLst/>
                <a:ea typeface="MS Mincho" panose="02020609040205080304" pitchFamily="49" charset="-128"/>
                <a:cs typeface="Arial" panose="020B0604020202020204" pitchFamily="34" charset="0"/>
              </a:rPr>
              <a:t>Centers for Medicare &amp; Medicaid Services.  “Nursing Home Five Star Quality Rating System update, Nursing Home Staff Counts, Frequently Asked Questions” (revised); April 24, 2020 CMS QSO 20-28-nh;   </a:t>
            </a:r>
            <a:r>
              <a:rPr lang="en-US" sz="3200" u="sng" dirty="0">
                <a:solidFill>
                  <a:srgbClr val="0000FF"/>
                </a:solidFill>
                <a:effectLst/>
                <a:ea typeface="MS Mincho" panose="02020609040205080304" pitchFamily="49" charset="-128"/>
                <a:cs typeface="Arial" panose="020B0604020202020204" pitchFamily="34" charset="0"/>
                <a:hlinkClick r:id="rId3"/>
              </a:rPr>
              <a:t>https://www.cms.gov/files/document/qso-20-28-nh.pdf</a:t>
            </a:r>
            <a:r>
              <a:rPr lang="en-US" sz="3200" dirty="0">
                <a:effectLst/>
                <a:ea typeface="MS Mincho" panose="02020609040205080304" pitchFamily="49" charset="-128"/>
                <a:cs typeface="Arial" panose="020B0604020202020204" pitchFamily="34" charset="0"/>
              </a:rPr>
              <a:t> </a:t>
            </a:r>
          </a:p>
          <a:p>
            <a:pPr marL="114300" marR="0" indent="0">
              <a:lnSpc>
                <a:spcPct val="115000"/>
              </a:lnSpc>
              <a:spcBef>
                <a:spcPts val="0"/>
              </a:spcBef>
              <a:spcAft>
                <a:spcPts val="1000"/>
              </a:spcAft>
              <a:buNone/>
            </a:pPr>
            <a:r>
              <a:rPr lang="en-US" sz="3200" dirty="0">
                <a:effectLst/>
                <a:ea typeface="MS Mincho" panose="02020609040205080304" pitchFamily="49" charset="-128"/>
                <a:cs typeface="Arial" panose="020B0604020202020204" pitchFamily="34" charset="0"/>
              </a:rPr>
              <a:t> </a:t>
            </a:r>
            <a:endParaRPr lang="en-US" sz="3200" dirty="0">
              <a:effectLst/>
              <a:ea typeface="Cambria" panose="02040503050406030204" pitchFamily="18" charset="0"/>
              <a:cs typeface="Arial" panose="020B0604020202020204" pitchFamily="34" charset="0"/>
            </a:endParaRPr>
          </a:p>
          <a:p>
            <a:pPr marL="228600" marR="0">
              <a:spcBef>
                <a:spcPts val="0"/>
              </a:spcBef>
              <a:spcAft>
                <a:spcPts val="0"/>
              </a:spcAft>
            </a:pPr>
            <a:r>
              <a:rPr lang="en-US" sz="3200" dirty="0">
                <a:solidFill>
                  <a:schemeClr val="tx1"/>
                </a:solidFill>
                <a:effectLst/>
                <a:ea typeface="MS Mincho" panose="02020609040205080304" pitchFamily="49" charset="-128"/>
                <a:cs typeface="Arial" panose="020B0604020202020204" pitchFamily="34" charset="0"/>
              </a:rPr>
              <a:t>Centers for Medicare &amp; Medicaid Services.  “Nursing Home Reopening Guidelines for States and Local Officials”; May 18, 2020, Revised 09/28/2020; QSO- 20-30-NH;  </a:t>
            </a:r>
            <a:r>
              <a:rPr lang="en-US" sz="3200" u="sng" dirty="0">
                <a:solidFill>
                  <a:srgbClr val="0000FF"/>
                </a:solidFill>
                <a:effectLst/>
                <a:ea typeface="MS Mincho" panose="02020609040205080304" pitchFamily="49" charset="-128"/>
                <a:cs typeface="Arial" panose="020B0604020202020204" pitchFamily="34" charset="0"/>
                <a:hlinkClick r:id="rId4"/>
              </a:rPr>
              <a:t>https://www.cms.gov/files/document/qso-20-30-nh.pdf-0</a:t>
            </a:r>
            <a:r>
              <a:rPr lang="en-US" sz="3200" dirty="0">
                <a:effectLst/>
                <a:ea typeface="MS Mincho" panose="02020609040205080304" pitchFamily="49" charset="-128"/>
                <a:cs typeface="Arial" panose="020B0604020202020204" pitchFamily="34" charset="0"/>
              </a:rPr>
              <a:t> </a:t>
            </a:r>
          </a:p>
          <a:p>
            <a:pPr marL="0" indent="0">
              <a:buNone/>
            </a:pPr>
            <a:endParaRPr lang="en-US" dirty="0"/>
          </a:p>
        </p:txBody>
      </p:sp>
    </p:spTree>
    <p:extLst>
      <p:ext uri="{BB962C8B-B14F-4D97-AF65-F5344CB8AC3E}">
        <p14:creationId xmlns:p14="http://schemas.microsoft.com/office/powerpoint/2010/main" val="299948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70000" lnSpcReduction="20000"/>
          </a:bodyPr>
          <a:lstStyle/>
          <a:p>
            <a:pPr marL="228600" marR="0">
              <a:spcBef>
                <a:spcPts val="0"/>
              </a:spcBef>
              <a:spcAft>
                <a:spcPts val="0"/>
              </a:spcAft>
            </a:pPr>
            <a:r>
              <a:rPr lang="en-US" sz="3200" dirty="0">
                <a:solidFill>
                  <a:srgbClr val="000000"/>
                </a:solidFill>
                <a:effectLst/>
                <a:ea typeface="Times New Roman" panose="02020603050405020304" pitchFamily="18" charset="0"/>
                <a:cs typeface="Arial" panose="020B0604020202020204" pitchFamily="34" charset="0"/>
              </a:rPr>
              <a:t>Centers for Medicare and Medicaid Services. “Nursing Home Visitation-COVID-19”; September 17, 2020; https//: </a:t>
            </a:r>
            <a:r>
              <a:rPr lang="en-US" sz="3200" u="sng" dirty="0">
                <a:solidFill>
                  <a:srgbClr val="000000"/>
                </a:solidFill>
                <a:effectLst/>
                <a:ea typeface="Times New Roman" panose="02020603050405020304" pitchFamily="18" charset="0"/>
                <a:cs typeface="Arial" panose="020B0604020202020204" pitchFamily="34" charset="0"/>
                <a:hlinkClick r:id="rId2"/>
              </a:rPr>
              <a:t>www.cms.gov/files/document/qso-20-39-NH.pdf</a:t>
            </a:r>
            <a:endParaRPr lang="en-US" sz="3200" dirty="0">
              <a:effectLst/>
              <a:ea typeface="MS Mincho" panose="02020609040205080304" pitchFamily="49" charset="-128"/>
              <a:cs typeface="Arial" panose="020B0604020202020204" pitchFamily="34" charset="0"/>
            </a:endParaRPr>
          </a:p>
          <a:p>
            <a:pPr marL="0" marR="0" indent="0">
              <a:spcBef>
                <a:spcPts val="0"/>
              </a:spcBef>
              <a:spcAft>
                <a:spcPts val="0"/>
              </a:spcAft>
              <a:buNone/>
            </a:pPr>
            <a:endParaRPr lang="en-US" sz="3200" dirty="0">
              <a:solidFill>
                <a:schemeClr val="tx1"/>
              </a:solidFill>
              <a:effectLst/>
              <a:ea typeface="MS Mincho" panose="02020609040205080304" pitchFamily="49" charset="-128"/>
              <a:cs typeface="Arial" panose="020B0604020202020204" pitchFamily="34" charset="0"/>
            </a:endParaRPr>
          </a:p>
          <a:p>
            <a:pPr marL="228600" marR="0">
              <a:spcBef>
                <a:spcPts val="0"/>
              </a:spcBef>
              <a:spcAft>
                <a:spcPts val="0"/>
              </a:spcAft>
            </a:pPr>
            <a:r>
              <a:rPr lang="en-US" sz="3200" dirty="0">
                <a:solidFill>
                  <a:schemeClr val="tx1"/>
                </a:solidFill>
                <a:effectLst/>
                <a:ea typeface="Cambria" panose="02040503050406030204" pitchFamily="18" charset="0"/>
                <a:cs typeface="Arial" panose="020B0604020202020204" pitchFamily="34" charset="0"/>
              </a:rPr>
              <a:t>Centers for Medicare &amp; Medicaid Services. State Operations Manual, Appendix PP- Guidance to Surveyors for Long Term Care Facilities (Rev, 173, 11-22-17):   </a:t>
            </a:r>
            <a:r>
              <a:rPr lang="en-US" sz="3200" u="sng" dirty="0">
                <a:solidFill>
                  <a:srgbClr val="0000FF"/>
                </a:solidFill>
                <a:effectLst/>
                <a:ea typeface="Cambria" panose="02040503050406030204" pitchFamily="18" charset="0"/>
                <a:cs typeface="Arial" panose="020B0604020202020204" pitchFamily="34" charset="0"/>
                <a:hlinkClick r:id="rId3"/>
              </a:rPr>
              <a:t>https://www.cms.gov/Regulations-and-Guidance/Guidance/Manuals/downloads/som107ap_pp_guidelines_ltcf.pdf</a:t>
            </a:r>
            <a:endParaRPr lang="en-US" sz="3200" dirty="0">
              <a:effectLst/>
              <a:ea typeface="MS Mincho" panose="02020609040205080304" pitchFamily="49" charset="-128"/>
              <a:cs typeface="Arial" panose="020B0604020202020204" pitchFamily="34" charset="0"/>
            </a:endParaRPr>
          </a:p>
          <a:p>
            <a:pPr marL="0" marR="0" indent="0">
              <a:spcBef>
                <a:spcPts val="0"/>
              </a:spcBef>
              <a:spcAft>
                <a:spcPts val="0"/>
              </a:spcAft>
              <a:buNone/>
            </a:pPr>
            <a:r>
              <a:rPr lang="en-US" sz="3200" dirty="0">
                <a:effectLst/>
                <a:ea typeface="Cambria" panose="02040503050406030204" pitchFamily="18" charset="0"/>
                <a:cs typeface="Arial" panose="020B0604020202020204" pitchFamily="34" charset="0"/>
              </a:rPr>
              <a:t>   </a:t>
            </a:r>
            <a:endParaRPr lang="en-US" sz="3200" dirty="0">
              <a:effectLst/>
              <a:ea typeface="MS Mincho" panose="02020609040205080304" pitchFamily="49" charset="-128"/>
              <a:cs typeface="Arial" panose="020B0604020202020204" pitchFamily="34" charset="0"/>
            </a:endParaRPr>
          </a:p>
          <a:p>
            <a:pPr marL="228600" marR="0">
              <a:spcBef>
                <a:spcPts val="0"/>
              </a:spcBef>
              <a:spcAft>
                <a:spcPts val="0"/>
              </a:spcAft>
            </a:pPr>
            <a:r>
              <a:rPr lang="en-US" sz="3200" dirty="0">
                <a:solidFill>
                  <a:srgbClr val="000000"/>
                </a:solidFill>
                <a:effectLst/>
                <a:ea typeface="Times New Roman" panose="02020603050405020304" pitchFamily="18" charset="0"/>
                <a:cs typeface="Arial" panose="020B0604020202020204" pitchFamily="34" charset="0"/>
              </a:rPr>
              <a:t>Centers for Medicare &amp; Medicaid Services; Survey Critical Element Pathway-20065- Activities.   </a:t>
            </a:r>
            <a:r>
              <a:rPr lang="en-US" sz="3200" u="sng" dirty="0">
                <a:solidFill>
                  <a:srgbClr val="000000"/>
                </a:solidFill>
                <a:effectLst/>
                <a:ea typeface="Times New Roman" panose="02020603050405020304" pitchFamily="18" charset="0"/>
                <a:cs typeface="Arial" panose="020B0604020202020204" pitchFamily="34" charset="0"/>
                <a:hlinkClick r:id="rId4"/>
              </a:rPr>
              <a:t>https://www.cms.gov/Medicare/Provider-Enrollment-and-Certification/GuidanceforLawsAndRegulations/Nursing-Homes</a:t>
            </a:r>
            <a:endParaRPr lang="en-US" sz="3200" dirty="0">
              <a:effectLst/>
              <a:ea typeface="MS Mincho" panose="02020609040205080304" pitchFamily="49" charset="-128"/>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1185173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5030-1F53-4E3F-A9E1-5E3C46C01C8B}"/>
              </a:ext>
            </a:extLst>
          </p:cNvPr>
          <p:cNvSpPr>
            <a:spLocks noGrp="1"/>
          </p:cNvSpPr>
          <p:nvPr>
            <p:ph type="title"/>
          </p:nvPr>
        </p:nvSpPr>
        <p:spPr/>
        <p:txBody>
          <a:bodyPr/>
          <a:lstStyle/>
          <a:p>
            <a:r>
              <a:rPr lang="en-US" dirty="0"/>
              <a:t>References and Resources</a:t>
            </a:r>
          </a:p>
        </p:txBody>
      </p:sp>
      <p:sp>
        <p:nvSpPr>
          <p:cNvPr id="3" name="Content Placeholder 2">
            <a:extLst>
              <a:ext uri="{FF2B5EF4-FFF2-40B4-BE49-F238E27FC236}">
                <a16:creationId xmlns:a16="http://schemas.microsoft.com/office/drawing/2014/main" id="{2F845EA2-BAC5-416D-AE0A-27C422773306}"/>
              </a:ext>
            </a:extLst>
          </p:cNvPr>
          <p:cNvSpPr>
            <a:spLocks noGrp="1"/>
          </p:cNvSpPr>
          <p:nvPr>
            <p:ph idx="1"/>
          </p:nvPr>
        </p:nvSpPr>
        <p:spPr/>
        <p:txBody>
          <a:bodyPr>
            <a:normAutofit fontScale="85000" lnSpcReduction="10000"/>
          </a:bodyPr>
          <a:lstStyle/>
          <a:p>
            <a:pPr marL="228600" marR="0">
              <a:spcBef>
                <a:spcPts val="0"/>
              </a:spcBef>
              <a:spcAft>
                <a:spcPts val="0"/>
              </a:spcAft>
            </a:pPr>
            <a:r>
              <a:rPr lang="en-US" sz="3200" dirty="0">
                <a:solidFill>
                  <a:schemeClr val="tx1"/>
                </a:solidFill>
                <a:effectLst/>
                <a:ea typeface="Cambria" panose="02040503050406030204" pitchFamily="18" charset="0"/>
                <a:cs typeface="Arial" panose="020B0604020202020204" pitchFamily="34" charset="0"/>
              </a:rPr>
              <a:t>Centers for Medicare &amp; Medicaid Services.  Toolkit on State Actions to Mitigate COVID-19 Prevalence in Nursing Homes.  November 2020, Version 13:  </a:t>
            </a:r>
            <a:r>
              <a:rPr lang="en-US" sz="3200" u="sng" dirty="0">
                <a:solidFill>
                  <a:srgbClr val="0000FF"/>
                </a:solidFill>
                <a:effectLst/>
                <a:ea typeface="Cambria" panose="02040503050406030204" pitchFamily="18" charset="0"/>
                <a:cs typeface="Arial" panose="020B0604020202020204" pitchFamily="34" charset="0"/>
                <a:hlinkClick r:id="rId2"/>
              </a:rPr>
              <a:t>https://www.cms.gov/files/document/covid-toolkit-states-mitigate-covid-19-nursing-homes.pdf</a:t>
            </a:r>
            <a:r>
              <a:rPr lang="en-US" sz="3200" dirty="0">
                <a:effectLst/>
                <a:ea typeface="Cambria" panose="02040503050406030204" pitchFamily="18" charset="0"/>
                <a:cs typeface="Arial" panose="020B0604020202020204" pitchFamily="34" charset="0"/>
              </a:rPr>
              <a:t> </a:t>
            </a:r>
          </a:p>
          <a:p>
            <a:pPr marL="0" marR="0" indent="0">
              <a:spcBef>
                <a:spcPts val="0"/>
              </a:spcBef>
              <a:spcAft>
                <a:spcPts val="0"/>
              </a:spcAft>
              <a:buNone/>
            </a:pPr>
            <a:endParaRPr lang="en-US" sz="3200" dirty="0">
              <a:effectLst/>
              <a:ea typeface="Cambria" panose="02040503050406030204" pitchFamily="18" charset="0"/>
              <a:cs typeface="Arial" panose="020B0604020202020204" pitchFamily="34" charset="0"/>
            </a:endParaRPr>
          </a:p>
          <a:p>
            <a:pPr marL="228600" marR="0">
              <a:spcBef>
                <a:spcPts val="0"/>
              </a:spcBef>
              <a:spcAft>
                <a:spcPts val="0"/>
              </a:spcAft>
            </a:pPr>
            <a:r>
              <a:rPr lang="en-US" sz="3200" dirty="0">
                <a:solidFill>
                  <a:srgbClr val="000000"/>
                </a:solidFill>
                <a:effectLst/>
                <a:ea typeface="Times New Roman" panose="02020603050405020304" pitchFamily="18" charset="0"/>
                <a:cs typeface="Arial" panose="020B0604020202020204" pitchFamily="34" charset="0"/>
              </a:rPr>
              <a:t>United States Department of health &amp; Human Services.  Public Health Emergency.  HPP in Your State:  </a:t>
            </a:r>
            <a:r>
              <a:rPr lang="en-US" sz="3200" u="sng" dirty="0">
                <a:solidFill>
                  <a:srgbClr val="000000"/>
                </a:solidFill>
                <a:effectLst/>
                <a:ea typeface="Times New Roman" panose="02020603050405020304" pitchFamily="18" charset="0"/>
                <a:cs typeface="Arial" panose="020B0604020202020204" pitchFamily="34" charset="0"/>
                <a:hlinkClick r:id="rId3"/>
              </a:rPr>
              <a:t>https://www.phe.gov/Preparedness/planning/hpp/Pages/find-hc-coalition.aspx</a:t>
            </a:r>
            <a:r>
              <a:rPr lang="en-US" sz="3200" dirty="0">
                <a:solidFill>
                  <a:srgbClr val="000000"/>
                </a:solidFill>
                <a:effectLst/>
                <a:ea typeface="Times New Roman" panose="02020603050405020304" pitchFamily="18" charset="0"/>
                <a:cs typeface="Arial" panose="020B0604020202020204" pitchFamily="34" charset="0"/>
              </a:rPr>
              <a:t> </a:t>
            </a:r>
            <a:endParaRPr lang="en-US" sz="3200" dirty="0">
              <a:effectLst/>
              <a:ea typeface="MS Mincho" panose="02020609040205080304" pitchFamily="49" charset="-128"/>
              <a:cs typeface="Arial" panose="020B0604020202020204" pitchFamily="34" charset="0"/>
            </a:endParaRPr>
          </a:p>
          <a:p>
            <a:pPr marL="0" indent="0">
              <a:buNone/>
            </a:pPr>
            <a:endParaRPr lang="en-US" dirty="0"/>
          </a:p>
        </p:txBody>
      </p:sp>
    </p:spTree>
    <p:extLst>
      <p:ext uri="{BB962C8B-B14F-4D97-AF65-F5344CB8AC3E}">
        <p14:creationId xmlns:p14="http://schemas.microsoft.com/office/powerpoint/2010/main" val="3364987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480AA-D21D-49A8-B682-CA890568814A}"/>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4B89EA0-AD6D-41A3-9C35-977DB7AE20F9}"/>
              </a:ext>
            </a:extLst>
          </p:cNvPr>
          <p:cNvSpPr>
            <a:spLocks noGrp="1"/>
          </p:cNvSpPr>
          <p:nvPr>
            <p:ph idx="1"/>
          </p:nvPr>
        </p:nvSpPr>
        <p:spPr>
          <a:xfrm>
            <a:off x="533400" y="2590800"/>
            <a:ext cx="8229600" cy="4525963"/>
          </a:xfrm>
        </p:spPr>
        <p:txBody>
          <a:bodyPr>
            <a:normAutofit/>
          </a:bodyPr>
          <a:lstStyle/>
          <a:p>
            <a:pPr marL="0" indent="0" algn="ctr">
              <a:buNone/>
            </a:pPr>
            <a:r>
              <a:rPr lang="en-US" sz="2000" i="1" dirty="0"/>
              <a:t>“This presentation provided is copyrighted information of Pathway Health.  Please note the presentation date on the title page in relation to the need to verify any new updates and resources that were listed in this presentation.  This presentation is intended to be informational.  The information does not constitute either legal or professional consultation.  This presentation is not to be sold or reused without written authorization.”</a:t>
            </a:r>
            <a:endParaRPr lang="en-US" sz="2000" dirty="0"/>
          </a:p>
          <a:p>
            <a:pPr algn="ctr"/>
            <a:endParaRPr lang="en-US" sz="2000" dirty="0"/>
          </a:p>
        </p:txBody>
      </p:sp>
    </p:spTree>
    <p:extLst>
      <p:ext uri="{BB962C8B-B14F-4D97-AF65-F5344CB8AC3E}">
        <p14:creationId xmlns:p14="http://schemas.microsoft.com/office/powerpoint/2010/main" val="1607052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normAutofit fontScale="92500" lnSpcReduction="20000"/>
          </a:bodyPr>
          <a:lstStyle/>
          <a:p>
            <a:pPr marL="0" indent="0">
              <a:buNone/>
            </a:pPr>
            <a:r>
              <a:rPr lang="en-US" sz="3200" dirty="0">
                <a:solidFill>
                  <a:schemeClr val="tx1"/>
                </a:solidFill>
              </a:rPr>
              <a:t>Upon completion of the program, attendees should be able to:</a:t>
            </a:r>
          </a:p>
          <a:p>
            <a:pPr marL="514350" indent="-514350">
              <a:buAutoNum type="arabicPeriod"/>
            </a:pPr>
            <a:r>
              <a:rPr lang="en-US" sz="3200" dirty="0">
                <a:solidFill>
                  <a:schemeClr val="tx1"/>
                </a:solidFill>
              </a:rPr>
              <a:t>Verbalize the need to consider resident’s individualized need for meaningful activities during the COVID-19 Pandemic</a:t>
            </a:r>
          </a:p>
          <a:p>
            <a:pPr marL="514350" indent="-514350">
              <a:buAutoNum type="arabicPeriod"/>
            </a:pPr>
            <a:r>
              <a:rPr lang="en-US" sz="3200" dirty="0">
                <a:solidFill>
                  <a:schemeClr val="tx1"/>
                </a:solidFill>
              </a:rPr>
              <a:t>Understand the need to maintain physical/social distancing, use of a cloth facemask and frequent hand hygiene whenever group activities are indicated</a:t>
            </a:r>
          </a:p>
          <a:p>
            <a:pPr marL="514350" indent="-514350">
              <a:buAutoNum type="arabicPeriod"/>
            </a:pPr>
            <a:r>
              <a:rPr lang="en-US" sz="3200" dirty="0">
                <a:solidFill>
                  <a:schemeClr val="tx1"/>
                </a:solidFill>
              </a:rPr>
              <a:t>Identify the directions for cleaning and disinfection of activity equipment</a:t>
            </a:r>
            <a:endParaRPr lang="en-US" sz="2800" dirty="0">
              <a:solidFill>
                <a:schemeClr val="tx1"/>
              </a:solidFill>
            </a:endParaRPr>
          </a:p>
          <a:p>
            <a:pPr lvl="0"/>
            <a:endParaRPr lang="en-US" dirty="0"/>
          </a:p>
          <a:p>
            <a:pPr marL="0" indent="0">
              <a:buNone/>
            </a:pPr>
            <a:endParaRPr lang="en-US" dirty="0"/>
          </a:p>
        </p:txBody>
      </p:sp>
    </p:spTree>
    <p:extLst>
      <p:ext uri="{BB962C8B-B14F-4D97-AF65-F5344CB8AC3E}">
        <p14:creationId xmlns:p14="http://schemas.microsoft.com/office/powerpoint/2010/main" val="2601687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15A55-19A2-42EB-9497-D0C5A42EE2BE}"/>
              </a:ext>
            </a:extLst>
          </p:cNvPr>
          <p:cNvSpPr>
            <a:spLocks noGrp="1"/>
          </p:cNvSpPr>
          <p:nvPr>
            <p:ph type="title"/>
          </p:nvPr>
        </p:nvSpPr>
        <p:spPr/>
        <p:txBody>
          <a:bodyPr/>
          <a:lstStyle/>
          <a:p>
            <a:r>
              <a:rPr lang="en-US" dirty="0"/>
              <a:t>Activity Need…</a:t>
            </a:r>
          </a:p>
        </p:txBody>
      </p:sp>
      <p:pic>
        <p:nvPicPr>
          <p:cNvPr id="3" name="Content Placeholder 5" descr="A person sitting on a table&#10;&#10;Description automatically generated">
            <a:extLst>
              <a:ext uri="{FF2B5EF4-FFF2-40B4-BE49-F238E27FC236}">
                <a16:creationId xmlns:a16="http://schemas.microsoft.com/office/drawing/2014/main" id="{16BC4877-7821-4A69-A7FC-B05DC58FEA52}"/>
              </a:ext>
            </a:extLst>
          </p:cNvPr>
          <p:cNvPicPr>
            <a:picLocks noChangeAspect="1"/>
          </p:cNvPicPr>
          <p:nvPr/>
        </p:nvPicPr>
        <p:blipFill rotWithShape="1">
          <a:blip r:embed="rId3"/>
          <a:srcRect t="10914" b="45914"/>
          <a:stretch/>
        </p:blipFill>
        <p:spPr>
          <a:xfrm>
            <a:off x="457200" y="1478280"/>
            <a:ext cx="8229600" cy="4525963"/>
          </a:xfrm>
          <a:prstGeom prst="rect">
            <a:avLst/>
          </a:prstGeom>
          <a:ln>
            <a:noFill/>
          </a:ln>
          <a:effectLst>
            <a:softEdge rad="112500"/>
          </a:effectLst>
        </p:spPr>
      </p:pic>
    </p:spTree>
    <p:extLst>
      <p:ext uri="{BB962C8B-B14F-4D97-AF65-F5344CB8AC3E}">
        <p14:creationId xmlns:p14="http://schemas.microsoft.com/office/powerpoint/2010/main" val="204166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15A55-19A2-42EB-9497-D0C5A42EE2BE}"/>
              </a:ext>
            </a:extLst>
          </p:cNvPr>
          <p:cNvSpPr>
            <a:spLocks noGrp="1"/>
          </p:cNvSpPr>
          <p:nvPr>
            <p:ph type="title"/>
          </p:nvPr>
        </p:nvSpPr>
        <p:spPr/>
        <p:txBody>
          <a:bodyPr/>
          <a:lstStyle/>
          <a:p>
            <a:r>
              <a:rPr lang="en-US" dirty="0"/>
              <a:t>Infection Prevention and Control</a:t>
            </a:r>
          </a:p>
        </p:txBody>
      </p:sp>
      <p:pic>
        <p:nvPicPr>
          <p:cNvPr id="4" name="Content Placeholder 5" descr="A picture containing table, bed, water, person&#10;&#10;Description automatically generated">
            <a:extLst>
              <a:ext uri="{FF2B5EF4-FFF2-40B4-BE49-F238E27FC236}">
                <a16:creationId xmlns:a16="http://schemas.microsoft.com/office/drawing/2014/main" id="{BEB04181-8293-4684-B14C-1BCF37DE50C5}"/>
              </a:ext>
            </a:extLst>
          </p:cNvPr>
          <p:cNvPicPr>
            <a:picLocks noChangeAspect="1"/>
          </p:cNvPicPr>
          <p:nvPr/>
        </p:nvPicPr>
        <p:blipFill>
          <a:blip r:embed="rId3"/>
          <a:stretch>
            <a:fillRect/>
          </a:stretch>
        </p:blipFill>
        <p:spPr>
          <a:xfrm>
            <a:off x="1181214" y="1398588"/>
            <a:ext cx="6781571" cy="45259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9604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BAC5B-20B3-4736-8D31-C1A145A7554B}"/>
              </a:ext>
            </a:extLst>
          </p:cNvPr>
          <p:cNvSpPr>
            <a:spLocks noGrp="1"/>
          </p:cNvSpPr>
          <p:nvPr>
            <p:ph type="title"/>
          </p:nvPr>
        </p:nvSpPr>
        <p:spPr>
          <a:xfrm>
            <a:off x="457200" y="274638"/>
            <a:ext cx="8229600" cy="1143000"/>
          </a:xfrm>
        </p:spPr>
        <p:txBody>
          <a:bodyPr anchor="ctr">
            <a:normAutofit/>
          </a:bodyPr>
          <a:lstStyle/>
          <a:p>
            <a:pPr>
              <a:lnSpc>
                <a:spcPct val="90000"/>
              </a:lnSpc>
            </a:pPr>
            <a:r>
              <a:rPr lang="en-US" sz="3700"/>
              <a:t>Let’s Start with the Regulatory Requirements</a:t>
            </a:r>
          </a:p>
        </p:txBody>
      </p:sp>
      <p:sp>
        <p:nvSpPr>
          <p:cNvPr id="3" name="Content Placeholder 2">
            <a:extLst>
              <a:ext uri="{FF2B5EF4-FFF2-40B4-BE49-F238E27FC236}">
                <a16:creationId xmlns:a16="http://schemas.microsoft.com/office/drawing/2014/main" id="{90E219D9-12A3-4E27-A674-F784A9F1E85A}"/>
              </a:ext>
            </a:extLst>
          </p:cNvPr>
          <p:cNvSpPr>
            <a:spLocks noGrp="1"/>
          </p:cNvSpPr>
          <p:nvPr>
            <p:ph sz="half" idx="1"/>
          </p:nvPr>
        </p:nvSpPr>
        <p:spPr>
          <a:xfrm>
            <a:off x="433387" y="2224881"/>
            <a:ext cx="4038600" cy="3276600"/>
          </a:xfrm>
        </p:spPr>
        <p:txBody>
          <a:bodyPr>
            <a:normAutofit/>
          </a:bodyPr>
          <a:lstStyle/>
          <a:p>
            <a:pPr marL="0" indent="0">
              <a:buNone/>
            </a:pPr>
            <a:r>
              <a:rPr lang="en-US" dirty="0"/>
              <a:t>CMS-State Operations Manual</a:t>
            </a:r>
            <a:br>
              <a:rPr lang="en-US" dirty="0"/>
            </a:br>
            <a:r>
              <a:rPr lang="en-US" dirty="0"/>
              <a:t>Appendix PP-Guidance to Surveyors for Long Term Care</a:t>
            </a:r>
          </a:p>
          <a:p>
            <a:pPr marL="0" indent="0">
              <a:buNone/>
            </a:pPr>
            <a:endParaRPr lang="en-US" dirty="0"/>
          </a:p>
          <a:p>
            <a:pPr marL="0" indent="0">
              <a:buNone/>
            </a:pPr>
            <a:r>
              <a:rPr lang="en-US" dirty="0"/>
              <a:t>F679:  Activities</a:t>
            </a:r>
          </a:p>
          <a:p>
            <a:pPr marL="0" indent="0">
              <a:buNone/>
            </a:pPr>
            <a:endParaRPr lang="en-US" dirty="0"/>
          </a:p>
        </p:txBody>
      </p:sp>
      <p:pic>
        <p:nvPicPr>
          <p:cNvPr id="5" name="Picture 4">
            <a:extLst>
              <a:ext uri="{FF2B5EF4-FFF2-40B4-BE49-F238E27FC236}">
                <a16:creationId xmlns:a16="http://schemas.microsoft.com/office/drawing/2014/main" id="{C8061A12-C8B8-4522-A70F-535592782D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54" r="32583" b="-1"/>
          <a:stretch/>
        </p:blipFill>
        <p:spPr>
          <a:xfrm>
            <a:off x="4648200" y="1600200"/>
            <a:ext cx="4038600" cy="4525963"/>
          </a:xfrm>
          <a:prstGeom prst="rect">
            <a:avLst/>
          </a:prstGeom>
          <a:noFill/>
          <a:ln>
            <a:noFill/>
          </a:ln>
          <a:effectLst>
            <a:softEdge rad="112500"/>
          </a:effectLst>
        </p:spPr>
      </p:pic>
    </p:spTree>
    <p:extLst>
      <p:ext uri="{BB962C8B-B14F-4D97-AF65-F5344CB8AC3E}">
        <p14:creationId xmlns:p14="http://schemas.microsoft.com/office/powerpoint/2010/main" val="3895600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4ED70-B36E-4CD4-818C-DD4DA02F9B56}"/>
              </a:ext>
            </a:extLst>
          </p:cNvPr>
          <p:cNvSpPr>
            <a:spLocks noGrp="1"/>
          </p:cNvSpPr>
          <p:nvPr>
            <p:ph type="title"/>
          </p:nvPr>
        </p:nvSpPr>
        <p:spPr/>
        <p:txBody>
          <a:bodyPr/>
          <a:lstStyle/>
          <a:p>
            <a:r>
              <a:rPr lang="en-US" dirty="0"/>
              <a:t>Activities</a:t>
            </a:r>
          </a:p>
        </p:txBody>
      </p:sp>
      <p:sp>
        <p:nvSpPr>
          <p:cNvPr id="3" name="Content Placeholder 2">
            <a:extLst>
              <a:ext uri="{FF2B5EF4-FFF2-40B4-BE49-F238E27FC236}">
                <a16:creationId xmlns:a16="http://schemas.microsoft.com/office/drawing/2014/main" id="{DF31F64C-46AE-4004-8AC2-7C958C863834}"/>
              </a:ext>
            </a:extLst>
          </p:cNvPr>
          <p:cNvSpPr>
            <a:spLocks noGrp="1"/>
          </p:cNvSpPr>
          <p:nvPr>
            <p:ph idx="1"/>
          </p:nvPr>
        </p:nvSpPr>
        <p:spPr>
          <a:xfrm>
            <a:off x="457200" y="1600201"/>
            <a:ext cx="8229600" cy="3657600"/>
          </a:xfrm>
        </p:spPr>
        <p:txBody>
          <a:bodyPr>
            <a:normAutofit fontScale="92500" lnSpcReduction="10000"/>
          </a:bodyPr>
          <a:lstStyle/>
          <a:p>
            <a:pPr marL="0" indent="0">
              <a:buNone/>
            </a:pPr>
            <a:r>
              <a:rPr lang="en-US" sz="3200" dirty="0">
                <a:solidFill>
                  <a:schemeClr val="tx1"/>
                </a:solidFill>
                <a:effectLst/>
                <a:ea typeface="MS Mincho" panose="02020609040205080304" pitchFamily="49" charset="-128"/>
                <a:cs typeface="Arial" panose="020B0604020202020204" pitchFamily="34" charset="0"/>
              </a:rPr>
              <a:t>“</a:t>
            </a:r>
            <a:r>
              <a:rPr lang="en-US" sz="3200" b="1" dirty="0">
                <a:solidFill>
                  <a:schemeClr val="tx1"/>
                </a:solidFill>
                <a:effectLst/>
                <a:ea typeface="MS Mincho" panose="02020609040205080304" pitchFamily="49" charset="-128"/>
                <a:cs typeface="Arial" panose="020B0604020202020204" pitchFamily="34" charset="0"/>
              </a:rPr>
              <a:t>Activities” </a:t>
            </a:r>
            <a:r>
              <a:rPr lang="en-US" sz="3200" dirty="0">
                <a:solidFill>
                  <a:schemeClr val="tx1"/>
                </a:solidFill>
                <a:effectLst/>
                <a:ea typeface="MS Mincho" panose="02020609040205080304" pitchFamily="49" charset="-128"/>
                <a:cs typeface="Arial" panose="020B0604020202020204" pitchFamily="34" charset="0"/>
              </a:rPr>
              <a:t>refer to any endeavor, other than routine ADLs, in which a resident participates that is intended to enhance her/his sense of well-being and to promote or enhance physical, cognitive, and emotional health. These include, but are not limited to, activities that promote self-esteem, pleasure, comfort, education, creativity, success, and independence.”</a:t>
            </a:r>
            <a:endParaRPr lang="en-US" sz="3200" dirty="0">
              <a:solidFill>
                <a:schemeClr val="tx1"/>
              </a:solidFill>
              <a:cs typeface="Arial" panose="020B0604020202020204" pitchFamily="34" charset="0"/>
            </a:endParaRPr>
          </a:p>
          <a:p>
            <a:endParaRPr lang="en-US" dirty="0"/>
          </a:p>
        </p:txBody>
      </p:sp>
      <p:sp>
        <p:nvSpPr>
          <p:cNvPr id="5" name="TextBox 4">
            <a:extLst>
              <a:ext uri="{FF2B5EF4-FFF2-40B4-BE49-F238E27FC236}">
                <a16:creationId xmlns:a16="http://schemas.microsoft.com/office/drawing/2014/main" id="{433CA6A0-9046-4E27-88BC-B1F72B7ACE7B}"/>
              </a:ext>
            </a:extLst>
          </p:cNvPr>
          <p:cNvSpPr txBox="1"/>
          <p:nvPr/>
        </p:nvSpPr>
        <p:spPr>
          <a:xfrm>
            <a:off x="4114800" y="4978699"/>
            <a:ext cx="4572000" cy="923330"/>
          </a:xfrm>
          <a:prstGeom prst="rect">
            <a:avLst/>
          </a:prstGeom>
          <a:noFill/>
        </p:spPr>
        <p:txBody>
          <a:bodyPr wrap="square">
            <a:spAutoFit/>
          </a:bodyPr>
          <a:lstStyle/>
          <a:p>
            <a:pPr algn="r"/>
            <a:r>
              <a:rPr lang="en-US" sz="1800" dirty="0">
                <a:solidFill>
                  <a:schemeClr val="accent1"/>
                </a:solidFill>
                <a:hlinkClick r:id="rId3">
                  <a:extLst>
                    <a:ext uri="{A12FA001-AC4F-418D-AE19-62706E023703}">
                      <ahyp:hlinkClr xmlns:ahyp="http://schemas.microsoft.com/office/drawing/2018/hyperlinkcolor" val="tx"/>
                    </a:ext>
                  </a:extLst>
                </a:hlinkClick>
              </a:rPr>
              <a:t>https://www.cms.gov/Regulations-and-Guidance/Guidance/Manuals/downloads/som107ap_pp_guidelines_ltcf.pdf</a:t>
            </a:r>
            <a:r>
              <a:rPr lang="en-US" sz="1800" dirty="0">
                <a:solidFill>
                  <a:schemeClr val="accent1"/>
                </a:solidFill>
              </a:rPr>
              <a:t> </a:t>
            </a:r>
          </a:p>
        </p:txBody>
      </p:sp>
    </p:spTree>
    <p:extLst>
      <p:ext uri="{BB962C8B-B14F-4D97-AF65-F5344CB8AC3E}">
        <p14:creationId xmlns:p14="http://schemas.microsoft.com/office/powerpoint/2010/main" val="4136424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C179B-DF6D-4AA7-911E-9D64A61B27B2}"/>
              </a:ext>
            </a:extLst>
          </p:cNvPr>
          <p:cNvSpPr>
            <a:spLocks noGrp="1"/>
          </p:cNvSpPr>
          <p:nvPr>
            <p:ph type="title"/>
          </p:nvPr>
        </p:nvSpPr>
        <p:spPr/>
        <p:txBody>
          <a:bodyPr/>
          <a:lstStyle/>
          <a:p>
            <a:r>
              <a:rPr lang="en-US" dirty="0"/>
              <a:t>Activities</a:t>
            </a:r>
          </a:p>
        </p:txBody>
      </p:sp>
      <p:sp>
        <p:nvSpPr>
          <p:cNvPr id="3" name="Content Placeholder 2">
            <a:extLst>
              <a:ext uri="{FF2B5EF4-FFF2-40B4-BE49-F238E27FC236}">
                <a16:creationId xmlns:a16="http://schemas.microsoft.com/office/drawing/2014/main" id="{69043759-5659-4778-8493-A9AA5E1EC085}"/>
              </a:ext>
            </a:extLst>
          </p:cNvPr>
          <p:cNvSpPr>
            <a:spLocks noGrp="1"/>
          </p:cNvSpPr>
          <p:nvPr>
            <p:ph idx="1"/>
          </p:nvPr>
        </p:nvSpPr>
        <p:spPr>
          <a:xfrm>
            <a:off x="461962" y="2133600"/>
            <a:ext cx="3124200" cy="2590800"/>
          </a:xfrm>
        </p:spPr>
        <p:txBody>
          <a:bodyPr/>
          <a:lstStyle/>
          <a:p>
            <a:pPr marL="0" indent="0">
              <a:buNone/>
            </a:pPr>
            <a:r>
              <a:rPr lang="en-US" sz="3200" dirty="0">
                <a:solidFill>
                  <a:schemeClr val="tx1"/>
                </a:solidFill>
                <a:latin typeface="Arial" panose="020B0604020202020204" pitchFamily="34" charset="0"/>
                <a:cs typeface="Arial" panose="020B0604020202020204" pitchFamily="34" charset="0"/>
              </a:rPr>
              <a:t>Special Considerations:</a:t>
            </a:r>
          </a:p>
          <a:p>
            <a:pPr marL="457200" indent="-457200">
              <a:buFont typeface="Arial" panose="020B0604020202020204" pitchFamily="34" charset="0"/>
              <a:buChar char="•"/>
            </a:pPr>
            <a:r>
              <a:rPr lang="en-US" sz="3200" dirty="0">
                <a:solidFill>
                  <a:schemeClr val="tx1"/>
                </a:solidFill>
                <a:latin typeface="Arial" panose="020B0604020202020204" pitchFamily="34" charset="0"/>
                <a:cs typeface="Arial" panose="020B0604020202020204" pitchFamily="34" charset="0"/>
              </a:rPr>
              <a:t>Dementia</a:t>
            </a:r>
          </a:p>
          <a:p>
            <a:pPr marL="457200" indent="-457200">
              <a:buFont typeface="Arial" panose="020B0604020202020204" pitchFamily="34" charset="0"/>
              <a:buChar char="•"/>
            </a:pPr>
            <a:r>
              <a:rPr lang="en-US" sz="3200" dirty="0">
                <a:solidFill>
                  <a:schemeClr val="tx1"/>
                </a:solidFill>
                <a:latin typeface="Arial" panose="020B0604020202020204" pitchFamily="34" charset="0"/>
                <a:cs typeface="Arial" panose="020B0604020202020204" pitchFamily="34" charset="0"/>
              </a:rPr>
              <a:t>Behaviors</a:t>
            </a:r>
          </a:p>
          <a:p>
            <a:endParaRPr lang="en-US" dirty="0"/>
          </a:p>
        </p:txBody>
      </p:sp>
      <p:sp>
        <p:nvSpPr>
          <p:cNvPr id="5" name="TextBox 4">
            <a:extLst>
              <a:ext uri="{FF2B5EF4-FFF2-40B4-BE49-F238E27FC236}">
                <a16:creationId xmlns:a16="http://schemas.microsoft.com/office/drawing/2014/main" id="{7BEB9EF8-F656-4700-BD84-5496CF1297EE}"/>
              </a:ext>
            </a:extLst>
          </p:cNvPr>
          <p:cNvSpPr txBox="1"/>
          <p:nvPr/>
        </p:nvSpPr>
        <p:spPr>
          <a:xfrm>
            <a:off x="3962400" y="5029200"/>
            <a:ext cx="4572000" cy="923330"/>
          </a:xfrm>
          <a:prstGeom prst="rect">
            <a:avLst/>
          </a:prstGeom>
          <a:noFill/>
        </p:spPr>
        <p:txBody>
          <a:bodyPr wrap="square">
            <a:spAutoFit/>
          </a:bodyPr>
          <a:lstStyle/>
          <a:p>
            <a:pPr algn="r"/>
            <a:r>
              <a:rPr lang="en-US" sz="1800" dirty="0">
                <a:solidFill>
                  <a:schemeClr val="accent1"/>
                </a:solidFill>
                <a:hlinkClick r:id="rId3">
                  <a:extLst>
                    <a:ext uri="{A12FA001-AC4F-418D-AE19-62706E023703}">
                      <ahyp:hlinkClr xmlns:ahyp="http://schemas.microsoft.com/office/drawing/2018/hyperlinkcolor" val="tx"/>
                    </a:ext>
                  </a:extLst>
                </a:hlinkClick>
              </a:rPr>
              <a:t>https://www.cms.gov/Regulations-and-Guidance/Guidance/Manuals/downloads/som107ap_pp_guidelines_ltcf.pdf</a:t>
            </a:r>
            <a:r>
              <a:rPr lang="en-US" sz="1800" dirty="0">
                <a:solidFill>
                  <a:schemeClr val="accent1"/>
                </a:solidFill>
              </a:rPr>
              <a:t> </a:t>
            </a:r>
          </a:p>
        </p:txBody>
      </p:sp>
      <p:pic>
        <p:nvPicPr>
          <p:cNvPr id="6" name="Picture 5" descr="A person looking at the camera&#10;&#10;Description automatically generated">
            <a:extLst>
              <a:ext uri="{FF2B5EF4-FFF2-40B4-BE49-F238E27FC236}">
                <a16:creationId xmlns:a16="http://schemas.microsoft.com/office/drawing/2014/main" id="{CE1BD1D6-390F-4785-9ABE-3DFB9BEDA4AA}"/>
              </a:ext>
            </a:extLst>
          </p:cNvPr>
          <p:cNvPicPr>
            <a:picLocks noChangeAspect="1"/>
          </p:cNvPicPr>
          <p:nvPr/>
        </p:nvPicPr>
        <p:blipFill>
          <a:blip r:embed="rId4"/>
          <a:stretch>
            <a:fillRect/>
          </a:stretch>
        </p:blipFill>
        <p:spPr>
          <a:xfrm>
            <a:off x="4267200" y="2060219"/>
            <a:ext cx="3799490" cy="25342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88743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E058E-BA07-406D-A2DF-87A48E8A45FB}"/>
              </a:ext>
            </a:extLst>
          </p:cNvPr>
          <p:cNvSpPr>
            <a:spLocks noGrp="1"/>
          </p:cNvSpPr>
          <p:nvPr>
            <p:ph type="title"/>
          </p:nvPr>
        </p:nvSpPr>
        <p:spPr/>
        <p:txBody>
          <a:bodyPr/>
          <a:lstStyle/>
          <a:p>
            <a:r>
              <a:rPr lang="en-US" dirty="0"/>
              <a:t>Outcome</a:t>
            </a:r>
          </a:p>
        </p:txBody>
      </p:sp>
      <p:sp>
        <p:nvSpPr>
          <p:cNvPr id="3" name="Content Placeholder 2">
            <a:extLst>
              <a:ext uri="{FF2B5EF4-FFF2-40B4-BE49-F238E27FC236}">
                <a16:creationId xmlns:a16="http://schemas.microsoft.com/office/drawing/2014/main" id="{F1D1DDF5-3980-4845-8BE0-72222D043F11}"/>
              </a:ext>
            </a:extLst>
          </p:cNvPr>
          <p:cNvSpPr>
            <a:spLocks noGrp="1"/>
          </p:cNvSpPr>
          <p:nvPr>
            <p:ph idx="1"/>
          </p:nvPr>
        </p:nvSpPr>
        <p:spPr>
          <a:xfrm>
            <a:off x="457200" y="1600201"/>
            <a:ext cx="8229600" cy="3657600"/>
          </a:xfrm>
        </p:spPr>
        <p:txBody>
          <a:bodyPr>
            <a:normAutofit fontScale="92500" lnSpcReduction="10000"/>
          </a:bodyPr>
          <a:lstStyle/>
          <a:p>
            <a:pPr marL="0" indent="0">
              <a:buNone/>
            </a:pPr>
            <a:r>
              <a:rPr lang="en-US" sz="3200" dirty="0">
                <a:solidFill>
                  <a:schemeClr val="tx1"/>
                </a:solidFill>
                <a:effectLst/>
                <a:ea typeface="MS Mincho" panose="02020609040205080304" pitchFamily="49" charset="-128"/>
                <a:cs typeface="Arial" panose="020B0604020202020204" pitchFamily="34" charset="0"/>
              </a:rPr>
              <a:t>“The outcome for the resident, the decrease or elimination of the behavior, either validates the activity intervention or suggests the need for a new approach. The facility may use, but need not duplicate, information from other sources, such as the RAI/MDS assessment, including the CAAs, assessments by other disciplines, observation, and resident and family interviews.”</a:t>
            </a:r>
            <a:endParaRPr lang="en-US" sz="3200" dirty="0">
              <a:solidFill>
                <a:schemeClr val="tx1"/>
              </a:solidFill>
              <a:cs typeface="Arial" panose="020B0604020202020204" pitchFamily="34" charset="0"/>
            </a:endParaRPr>
          </a:p>
          <a:p>
            <a:endParaRPr lang="en-US" dirty="0"/>
          </a:p>
        </p:txBody>
      </p:sp>
      <p:sp>
        <p:nvSpPr>
          <p:cNvPr id="5" name="TextBox 4">
            <a:extLst>
              <a:ext uri="{FF2B5EF4-FFF2-40B4-BE49-F238E27FC236}">
                <a16:creationId xmlns:a16="http://schemas.microsoft.com/office/drawing/2014/main" id="{0BACC981-BAD0-4D9E-AFE2-870C4FC68020}"/>
              </a:ext>
            </a:extLst>
          </p:cNvPr>
          <p:cNvSpPr txBox="1"/>
          <p:nvPr/>
        </p:nvSpPr>
        <p:spPr>
          <a:xfrm>
            <a:off x="4038600" y="4978699"/>
            <a:ext cx="4572000" cy="923330"/>
          </a:xfrm>
          <a:prstGeom prst="rect">
            <a:avLst/>
          </a:prstGeom>
          <a:noFill/>
        </p:spPr>
        <p:txBody>
          <a:bodyPr wrap="square">
            <a:spAutoFit/>
          </a:bodyPr>
          <a:lstStyle/>
          <a:p>
            <a:pPr algn="r"/>
            <a:r>
              <a:rPr lang="en-US" sz="1800" dirty="0">
                <a:solidFill>
                  <a:schemeClr val="accent1"/>
                </a:solidFill>
                <a:hlinkClick r:id="rId3">
                  <a:extLst>
                    <a:ext uri="{A12FA001-AC4F-418D-AE19-62706E023703}">
                      <ahyp:hlinkClr xmlns:ahyp="http://schemas.microsoft.com/office/drawing/2018/hyperlinkcolor" val="tx"/>
                    </a:ext>
                  </a:extLst>
                </a:hlinkClick>
              </a:rPr>
              <a:t>https://www.cms.gov/Regulations-and-Guidance/Guidance/Manuals/downloads/som107ap_pp_guidelines_ltcf.pdf</a:t>
            </a:r>
            <a:r>
              <a:rPr lang="en-US" sz="1800" dirty="0">
                <a:solidFill>
                  <a:schemeClr val="accent1"/>
                </a:solidFill>
              </a:rPr>
              <a:t> </a:t>
            </a:r>
          </a:p>
        </p:txBody>
      </p:sp>
    </p:spTree>
    <p:extLst>
      <p:ext uri="{BB962C8B-B14F-4D97-AF65-F5344CB8AC3E}">
        <p14:creationId xmlns:p14="http://schemas.microsoft.com/office/powerpoint/2010/main" val="101708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92ECF-125D-461B-9C3F-75886CE8DF5F}"/>
              </a:ext>
            </a:extLst>
          </p:cNvPr>
          <p:cNvSpPr>
            <a:spLocks noGrp="1"/>
          </p:cNvSpPr>
          <p:nvPr>
            <p:ph type="title"/>
          </p:nvPr>
        </p:nvSpPr>
        <p:spPr>
          <a:xfrm>
            <a:off x="457200" y="274638"/>
            <a:ext cx="8229600" cy="1143000"/>
          </a:xfrm>
        </p:spPr>
        <p:txBody>
          <a:bodyPr anchor="ctr">
            <a:normAutofit/>
          </a:bodyPr>
          <a:lstStyle/>
          <a:p>
            <a:pPr>
              <a:lnSpc>
                <a:spcPct val="90000"/>
              </a:lnSpc>
            </a:pPr>
            <a:r>
              <a:rPr lang="en-US" sz="3700"/>
              <a:t>Memory Care Considerations</a:t>
            </a:r>
            <a:br>
              <a:rPr lang="en-US" sz="3700"/>
            </a:br>
            <a:r>
              <a:rPr lang="en-US" sz="3700"/>
              <a:t>For Activities  </a:t>
            </a:r>
          </a:p>
        </p:txBody>
      </p:sp>
      <p:pic>
        <p:nvPicPr>
          <p:cNvPr id="5" name="Picture 4" descr="A picture containing wall, person, indoor, person&#10;&#10;Description automatically generated">
            <a:extLst>
              <a:ext uri="{FF2B5EF4-FFF2-40B4-BE49-F238E27FC236}">
                <a16:creationId xmlns:a16="http://schemas.microsoft.com/office/drawing/2014/main" id="{C1970404-3CF5-4DE7-84EA-99609297FA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898" r="26539" b="-1"/>
          <a:stretch/>
        </p:blipFill>
        <p:spPr>
          <a:xfrm>
            <a:off x="457200" y="1600200"/>
            <a:ext cx="4038600" cy="4525963"/>
          </a:xfrm>
          <a:prstGeom prst="rect">
            <a:avLst/>
          </a:prstGeom>
          <a:ln>
            <a:noFill/>
          </a:ln>
          <a:effectLst>
            <a:softEdge rad="112500"/>
          </a:effectLst>
        </p:spPr>
      </p:pic>
      <p:sp>
        <p:nvSpPr>
          <p:cNvPr id="3" name="Content Placeholder 2">
            <a:extLst>
              <a:ext uri="{FF2B5EF4-FFF2-40B4-BE49-F238E27FC236}">
                <a16:creationId xmlns:a16="http://schemas.microsoft.com/office/drawing/2014/main" id="{8F773975-71C0-4482-BFE4-FAB1A72843D9}"/>
              </a:ext>
            </a:extLst>
          </p:cNvPr>
          <p:cNvSpPr>
            <a:spLocks noGrp="1"/>
          </p:cNvSpPr>
          <p:nvPr>
            <p:ph sz="half" idx="2"/>
          </p:nvPr>
        </p:nvSpPr>
        <p:spPr>
          <a:xfrm>
            <a:off x="4800600" y="1828800"/>
            <a:ext cx="4038600" cy="4525963"/>
          </a:xfrm>
        </p:spPr>
        <p:txBody>
          <a:bodyPr>
            <a:normAutofit/>
          </a:bodyPr>
          <a:lstStyle/>
          <a:p>
            <a:r>
              <a:rPr lang="en-US" sz="3200" dirty="0"/>
              <a:t>Infection Control</a:t>
            </a:r>
          </a:p>
          <a:p>
            <a:pPr lvl="1"/>
            <a:r>
              <a:rPr lang="en-US" sz="3200" dirty="0"/>
              <a:t>Hand Hygiene</a:t>
            </a:r>
          </a:p>
          <a:p>
            <a:pPr lvl="1"/>
            <a:r>
              <a:rPr lang="en-US" sz="3200" dirty="0"/>
              <a:t>Touching face </a:t>
            </a:r>
          </a:p>
          <a:p>
            <a:r>
              <a:rPr lang="en-US" sz="3200" dirty="0"/>
              <a:t>Safe spaces to wander</a:t>
            </a:r>
          </a:p>
          <a:p>
            <a:r>
              <a:rPr lang="en-US" sz="3200" dirty="0"/>
              <a:t>Communication </a:t>
            </a:r>
          </a:p>
        </p:txBody>
      </p:sp>
    </p:spTree>
    <p:extLst>
      <p:ext uri="{BB962C8B-B14F-4D97-AF65-F5344CB8AC3E}">
        <p14:creationId xmlns:p14="http://schemas.microsoft.com/office/powerpoint/2010/main" val="2015694226"/>
      </p:ext>
    </p:extLst>
  </p:cSld>
  <p:clrMapOvr>
    <a:masterClrMapping/>
  </p:clrMapOvr>
</p:sld>
</file>

<file path=ppt/theme/theme1.xml><?xml version="1.0" encoding="utf-8"?>
<a:theme xmlns:a="http://schemas.openxmlformats.org/drawingml/2006/main" name="1_2012LeadingAge_gray2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3006</Words>
  <Application>Microsoft Office PowerPoint</Application>
  <PresentationFormat>On-screen Show (4:3)</PresentationFormat>
  <Paragraphs>148</Paragraphs>
  <Slides>16</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Cambria</vt:lpstr>
      <vt:lpstr>Symbol</vt:lpstr>
      <vt:lpstr>Times New Roman</vt:lpstr>
      <vt:lpstr>Wingdings</vt:lpstr>
      <vt:lpstr>1_2012LeadingAge_gray2PPT</vt:lpstr>
      <vt:lpstr>Group Activities During the COVID-19 Pandemic</vt:lpstr>
      <vt:lpstr>Objectives</vt:lpstr>
      <vt:lpstr>Activity Need…</vt:lpstr>
      <vt:lpstr>Infection Prevention and Control</vt:lpstr>
      <vt:lpstr>Let’s Start with the Regulatory Requirements</vt:lpstr>
      <vt:lpstr>Activities</vt:lpstr>
      <vt:lpstr>Activities</vt:lpstr>
      <vt:lpstr>Outcome</vt:lpstr>
      <vt:lpstr>Memory Care Considerations For Activities  </vt:lpstr>
      <vt:lpstr>PowerPoint Presentation</vt:lpstr>
      <vt:lpstr>PowerPoint Presentation</vt:lpstr>
      <vt:lpstr>References and Resources</vt:lpstr>
      <vt:lpstr>References and Resources</vt:lpstr>
      <vt:lpstr>References and Resources</vt:lpstr>
      <vt:lpstr>References and Resources</vt:lpstr>
      <vt:lpstr>Disclaimer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Activities During the COVID-19 Pandemic</dc:title>
  <dc:creator>Lisa Thomson</dc:creator>
  <cp:lastModifiedBy>Tina Goewey</cp:lastModifiedBy>
  <cp:revision>1</cp:revision>
  <dcterms:created xsi:type="dcterms:W3CDTF">2020-12-21T21:45:05Z</dcterms:created>
  <dcterms:modified xsi:type="dcterms:W3CDTF">2021-02-09T20:05:05Z</dcterms:modified>
</cp:coreProperties>
</file>