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1"/>
  </p:sldMasterIdLst>
  <p:notesMasterIdLst>
    <p:notesMasterId r:id="rId32"/>
  </p:notesMasterIdLst>
  <p:handoutMasterIdLst>
    <p:handoutMasterId r:id="rId33"/>
  </p:handoutMasterIdLst>
  <p:sldIdLst>
    <p:sldId id="276" r:id="rId2"/>
    <p:sldId id="300" r:id="rId3"/>
    <p:sldId id="644" r:id="rId4"/>
    <p:sldId id="645" r:id="rId5"/>
    <p:sldId id="646" r:id="rId6"/>
    <p:sldId id="647" r:id="rId7"/>
    <p:sldId id="648" r:id="rId8"/>
    <p:sldId id="649" r:id="rId9"/>
    <p:sldId id="650" r:id="rId10"/>
    <p:sldId id="651" r:id="rId11"/>
    <p:sldId id="652" r:id="rId12"/>
    <p:sldId id="653" r:id="rId13"/>
    <p:sldId id="654" r:id="rId14"/>
    <p:sldId id="655" r:id="rId15"/>
    <p:sldId id="656" r:id="rId16"/>
    <p:sldId id="657" r:id="rId17"/>
    <p:sldId id="658" r:id="rId18"/>
    <p:sldId id="666" r:id="rId19"/>
    <p:sldId id="668" r:id="rId20"/>
    <p:sldId id="667" r:id="rId21"/>
    <p:sldId id="659" r:id="rId22"/>
    <p:sldId id="660" r:id="rId23"/>
    <p:sldId id="661" r:id="rId24"/>
    <p:sldId id="380" r:id="rId25"/>
    <p:sldId id="341" r:id="rId26"/>
    <p:sldId id="669" r:id="rId27"/>
    <p:sldId id="670" r:id="rId28"/>
    <p:sldId id="671" r:id="rId29"/>
    <p:sldId id="672" r:id="rId30"/>
    <p:sldId id="343" r:id="rId3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di Eyigor" initials="JE" lastIdx="1" clrIdx="0">
    <p:extLst>
      <p:ext uri="{19B8F6BF-5375-455C-9EA6-DF929625EA0E}">
        <p15:presenceInfo xmlns:p15="http://schemas.microsoft.com/office/powerpoint/2012/main" userId="S::jeyigor@leadingageorg.onmicrosoft.com::514ceab3-d270-43f2-b14a-9919fe404b7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648" autoAdjust="0"/>
    <p:restoredTop sz="65399" autoAdjust="0"/>
  </p:normalViewPr>
  <p:slideViewPr>
    <p:cSldViewPr>
      <p:cViewPr varScale="1">
        <p:scale>
          <a:sx n="69" d="100"/>
          <a:sy n="69" d="100"/>
        </p:scale>
        <p:origin x="1488" y="33"/>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86" d="100"/>
          <a:sy n="86" d="100"/>
        </p:scale>
        <p:origin x="115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1BFF665-A431-423A-8E99-46A6AC10A599}" type="datetimeFigureOut">
              <a:rPr lang="en-US" smtClean="0"/>
              <a:pPr/>
              <a:t>11/13/2020</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2B63D2D-29C9-4FD8-AA42-E975D4858AF2}" type="slidenum">
              <a:rPr lang="en-US" smtClean="0"/>
              <a:pPr/>
              <a:t>‹#›</a:t>
            </a:fld>
            <a:endParaRPr lang="en-US" dirty="0"/>
          </a:p>
        </p:txBody>
      </p:sp>
    </p:spTree>
    <p:extLst>
      <p:ext uri="{BB962C8B-B14F-4D97-AF65-F5344CB8AC3E}">
        <p14:creationId xmlns:p14="http://schemas.microsoft.com/office/powerpoint/2010/main" val="3814268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CC13FF-8D04-4BEC-B8D1-66B1A302CC68}" type="datetimeFigureOut">
              <a:rPr lang="en-US" smtClean="0"/>
              <a:pPr/>
              <a:t>11/13/2020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583AE9-5228-4641-AE46-DAC04049BDD6}" type="slidenum">
              <a:rPr lang="en-US" smtClean="0"/>
              <a:pPr/>
              <a:t>‹#›</a:t>
            </a:fld>
            <a:endParaRPr lang="en-US" dirty="0"/>
          </a:p>
        </p:txBody>
      </p:sp>
    </p:spTree>
    <p:extLst>
      <p:ext uri="{BB962C8B-B14F-4D97-AF65-F5344CB8AC3E}">
        <p14:creationId xmlns:p14="http://schemas.microsoft.com/office/powerpoint/2010/main" val="4009568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Hello and welcome to the education session on Testing for COVID-19.  Testing is essential in long term care to be able to identify any employees or residents for COVID-19 in order to take appropriate action to prevent the spread of COVID-19 in the facility.  </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a:t>
            </a:fld>
            <a:endParaRPr lang="en-US" dirty="0"/>
          </a:p>
        </p:txBody>
      </p:sp>
    </p:spTree>
    <p:extLst>
      <p:ext uri="{BB962C8B-B14F-4D97-AF65-F5344CB8AC3E}">
        <p14:creationId xmlns:p14="http://schemas.microsoft.com/office/powerpoint/2010/main" val="1106785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Facilities have received rapid antigen devices that have been granted emergency use authorization for diagnosis of COVID-19 with persons who have symptoms if acute respiratory infection.  Some States have indicated that they do not accept the use of rapid antigen testing for screening asymptomatic persons and are considered “off label.  If this is the case for your state, please remove this slide.</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10</a:t>
            </a:fld>
            <a:endParaRPr lang="en-US" dirty="0"/>
          </a:p>
        </p:txBody>
      </p:sp>
    </p:spTree>
    <p:extLst>
      <p:ext uri="{BB962C8B-B14F-4D97-AF65-F5344CB8AC3E}">
        <p14:creationId xmlns:p14="http://schemas.microsoft.com/office/powerpoint/2010/main" val="37271282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Open Sans"/>
              </a:rPr>
              <a:t>Confirmatory nucleic acid testing following a </a:t>
            </a:r>
            <a:r>
              <a:rPr lang="en-US" b="1" i="1" dirty="0">
                <a:solidFill>
                  <a:srgbClr val="000000"/>
                </a:solidFill>
                <a:effectLst/>
                <a:latin typeface="Open Sans"/>
              </a:rPr>
              <a:t>positive </a:t>
            </a:r>
            <a:r>
              <a:rPr lang="en-US" b="0" i="0" dirty="0">
                <a:solidFill>
                  <a:srgbClr val="000000"/>
                </a:solidFill>
                <a:effectLst/>
                <a:latin typeface="Open Sans"/>
              </a:rPr>
              <a:t>antigen test may not be necessary when the pretest probability is high, especially if the person is symptomatic or has a known exposure. When the pretest probability is low, those persons who receive a positive antigen test should isolate until they can be confirmed by RT-PCR.</a:t>
            </a:r>
            <a:endParaRPr lang="en-US" dirty="0"/>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12</a:t>
            </a:fld>
            <a:endParaRPr lang="en-US" dirty="0"/>
          </a:p>
        </p:txBody>
      </p:sp>
    </p:spTree>
    <p:extLst>
      <p:ext uri="{BB962C8B-B14F-4D97-AF65-F5344CB8AC3E}">
        <p14:creationId xmlns:p14="http://schemas.microsoft.com/office/powerpoint/2010/main" val="2559090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table shows when DIAGNOSTIC  or SCREENING testing is done in the facility  (Surveillance is usually reserved for public health purposes) The Table </a:t>
            </a:r>
            <a:r>
              <a:rPr lang="en-US" b="0" i="0" dirty="0">
                <a:solidFill>
                  <a:srgbClr val="000000"/>
                </a:solidFill>
                <a:effectLst/>
                <a:latin typeface="Open Sans"/>
              </a:rPr>
              <a:t>summarizes the reporting requirements depending on the type of testing that is performed.</a:t>
            </a:r>
            <a:endParaRPr lang="en-US" dirty="0"/>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13</a:t>
            </a:fld>
            <a:endParaRPr lang="en-US" dirty="0"/>
          </a:p>
        </p:txBody>
      </p:sp>
    </p:spTree>
    <p:extLst>
      <p:ext uri="{BB962C8B-B14F-4D97-AF65-F5344CB8AC3E}">
        <p14:creationId xmlns:p14="http://schemas.microsoft.com/office/powerpoint/2010/main" val="26837993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Open Sans"/>
              </a:rPr>
              <a:t>The guidance for reporting has been updated by the United States Health and Human Services.  Facilities are now required to report POC testing through the CDC National Healthcare Safety Network.</a:t>
            </a:r>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14</a:t>
            </a:fld>
            <a:endParaRPr lang="en-US" dirty="0"/>
          </a:p>
        </p:txBody>
      </p:sp>
    </p:spTree>
    <p:extLst>
      <p:ext uri="{BB962C8B-B14F-4D97-AF65-F5344CB8AC3E}">
        <p14:creationId xmlns:p14="http://schemas.microsoft.com/office/powerpoint/2010/main" val="20248728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Open Sans"/>
              </a:rPr>
              <a:t>CDC indicates, “All testing for SARS-CoV-2, including rapid antigen testing, is directly impacted by the integrity of the specimen, which depends on specimen collection and handling. Improper specimen collection may cause some swabs to have limited amounts of viral genetic or antigenic material for detection. Inadequate quality assurance procedures could result in cross contamination of the specimen, which could cause inaccurate test results, and exposure to the staff.”</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000000"/>
                </a:solidFill>
                <a:effectLst/>
                <a:latin typeface="Open Sans"/>
              </a:rPr>
              <a:t>CDC has a website:  Interim Guidelines for Collecting, Handling, and Testing Clinical Specimens for COVID-19</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15</a:t>
            </a:fld>
            <a:endParaRPr lang="en-US" dirty="0"/>
          </a:p>
        </p:txBody>
      </p:sp>
    </p:spTree>
    <p:extLst>
      <p:ext uri="{BB962C8B-B14F-4D97-AF65-F5344CB8AC3E}">
        <p14:creationId xmlns:p14="http://schemas.microsoft.com/office/powerpoint/2010/main" val="37149526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essential that whoever is collecting the specimens for testing is donning the appropriate PPE to include:</a:t>
            </a:r>
          </a:p>
          <a:p>
            <a:r>
              <a:rPr lang="en-US" dirty="0"/>
              <a:t>First—perform hand hygiene then don</a:t>
            </a:r>
          </a:p>
          <a:p>
            <a:pPr marL="171450" indent="-171450">
              <a:buFont typeface="Arial" panose="020B0604020202020204" pitchFamily="34" charset="0"/>
              <a:buChar char="•"/>
            </a:pPr>
            <a:r>
              <a:rPr lang="en-US" dirty="0"/>
              <a:t>Gloves</a:t>
            </a:r>
          </a:p>
          <a:p>
            <a:pPr marL="171450" indent="-171450">
              <a:buFont typeface="Arial" panose="020B0604020202020204" pitchFamily="34" charset="0"/>
              <a:buChar char="•"/>
            </a:pPr>
            <a:r>
              <a:rPr lang="en-US" dirty="0"/>
              <a:t>Gown</a:t>
            </a:r>
          </a:p>
          <a:p>
            <a:pPr marL="171450" indent="-171450">
              <a:buFont typeface="Arial" panose="020B0604020202020204" pitchFamily="34" charset="0"/>
              <a:buChar char="•"/>
            </a:pPr>
            <a:r>
              <a:rPr lang="en-US" dirty="0"/>
              <a:t>N95 respirator</a:t>
            </a:r>
          </a:p>
          <a:p>
            <a:pPr marL="171450" indent="-171450">
              <a:buFont typeface="Arial" panose="020B0604020202020204" pitchFamily="34" charset="0"/>
              <a:buChar char="•"/>
            </a:pPr>
            <a:r>
              <a:rPr lang="en-US" dirty="0"/>
              <a:t>Face shield or goggles</a:t>
            </a:r>
          </a:p>
          <a:p>
            <a:endParaRPr lang="en-US" dirty="0"/>
          </a:p>
          <a:p>
            <a:endParaRPr lang="en-US" dirty="0"/>
          </a:p>
          <a:p>
            <a:r>
              <a:rPr lang="en-US" dirty="0"/>
              <a:t>Remember – </a:t>
            </a:r>
          </a:p>
          <a:p>
            <a:r>
              <a:rPr lang="en-US" sz="1800" b="1" i="0" u="none" strike="noStrike" baseline="0" dirty="0">
                <a:solidFill>
                  <a:srgbClr val="000000"/>
                </a:solidFill>
                <a:latin typeface="Arial" panose="020B0604020202020204" pitchFamily="34" charset="0"/>
              </a:rPr>
              <a:t>Who can collect the specimen for COVID-19 testing? </a:t>
            </a:r>
            <a:endParaRPr lang="en-US" sz="1800" b="0" i="0" u="none" strike="noStrike" baseline="0" dirty="0">
              <a:solidFill>
                <a:srgbClr val="000000"/>
              </a:solidFill>
              <a:latin typeface="Arial" panose="020B0604020202020204" pitchFamily="34" charset="0"/>
            </a:endParaRPr>
          </a:p>
          <a:p>
            <a:r>
              <a:rPr lang="en-US" sz="1800" b="0" i="0" u="none" strike="noStrike" baseline="0" dirty="0">
                <a:solidFill>
                  <a:srgbClr val="000000"/>
                </a:solidFill>
                <a:latin typeface="Arial" panose="020B0604020202020204" pitchFamily="34" charset="0"/>
              </a:rPr>
              <a:t>CMS has largely been silent on this issue but there are no specific restrictions specified by CMS. We recommend providers follow scope of practice laws within their state to determine what license is necessary to collect specimens for COVID-19 testing. </a:t>
            </a:r>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16</a:t>
            </a:fld>
            <a:endParaRPr lang="en-US" dirty="0"/>
          </a:p>
        </p:txBody>
      </p:sp>
    </p:spTree>
    <p:extLst>
      <p:ext uri="{BB962C8B-B14F-4D97-AF65-F5344CB8AC3E}">
        <p14:creationId xmlns:p14="http://schemas.microsoft.com/office/powerpoint/2010/main" val="25195884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nasal swab can be used with the Point of Care Antigen tests and is usually more comfortable for the resident/employee</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17</a:t>
            </a:fld>
            <a:endParaRPr lang="en-US" dirty="0"/>
          </a:p>
        </p:txBody>
      </p:sp>
    </p:spTree>
    <p:extLst>
      <p:ext uri="{BB962C8B-B14F-4D97-AF65-F5344CB8AC3E}">
        <p14:creationId xmlns:p14="http://schemas.microsoft.com/office/powerpoint/2010/main" val="2819479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Open Sans"/>
              </a:rPr>
              <a:t>Another method for specimen collection is the NP or nasopharyngeal swab.  Use only synthetic fiber swabs with plastic or wire shafts.  Do not use calcium alginate swabs or wooden shafts—they may contain substances that inactivate some virus and may inhibit molecular tests.  Specimens can be collected from both sides using the same swab, but it is not necessary to collect specimens from both sides if the minitip is saturated with fluid from the first collection. If a deviated septum or blockage create difficulty in obtaining the specimen from one nostril, use the same swab to obtain the specimen from the other nostril.</a:t>
            </a:r>
            <a:endParaRPr lang="en-US" dirty="0"/>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18</a:t>
            </a:fld>
            <a:endParaRPr lang="en-US" dirty="0"/>
          </a:p>
        </p:txBody>
      </p:sp>
    </p:spTree>
    <p:extLst>
      <p:ext uri="{BB962C8B-B14F-4D97-AF65-F5344CB8AC3E}">
        <p14:creationId xmlns:p14="http://schemas.microsoft.com/office/powerpoint/2010/main" val="10059382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nasal swab can be used with the Point of Care Antigen tests and is usually more comfortable for the resident/employee</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19</a:t>
            </a:fld>
            <a:endParaRPr lang="en-US" dirty="0"/>
          </a:p>
        </p:txBody>
      </p:sp>
    </p:spTree>
    <p:extLst>
      <p:ext uri="{BB962C8B-B14F-4D97-AF65-F5344CB8AC3E}">
        <p14:creationId xmlns:p14="http://schemas.microsoft.com/office/powerpoint/2010/main" val="27420155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nasal swab can be used with the Point of Care Antigen tests and is usually more comfortable for the resident/employee</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20</a:t>
            </a:fld>
            <a:endParaRPr lang="en-US" dirty="0"/>
          </a:p>
        </p:txBody>
      </p:sp>
    </p:spTree>
    <p:extLst>
      <p:ext uri="{BB962C8B-B14F-4D97-AF65-F5344CB8AC3E}">
        <p14:creationId xmlns:p14="http://schemas.microsoft.com/office/powerpoint/2010/main" val="396336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We have 4 objectives for today’s presentation (read slides)</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2</a:t>
            </a:fld>
            <a:endParaRPr lang="en-US" dirty="0"/>
          </a:p>
        </p:txBody>
      </p:sp>
    </p:spTree>
    <p:extLst>
      <p:ext uri="{BB962C8B-B14F-4D97-AF65-F5344CB8AC3E}">
        <p14:creationId xmlns:p14="http://schemas.microsoft.com/office/powerpoint/2010/main" val="14917219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Insert your specific testing device information – discuss testing protocols, training and competency verification process.  </a:t>
            </a:r>
          </a:p>
        </p:txBody>
      </p:sp>
      <p:sp>
        <p:nvSpPr>
          <p:cNvPr id="4" name="Slide Number Placeholder 3"/>
          <p:cNvSpPr>
            <a:spLocks noGrp="1"/>
          </p:cNvSpPr>
          <p:nvPr>
            <p:ph type="sldNum" sz="quarter" idx="5"/>
          </p:nvPr>
        </p:nvSpPr>
        <p:spPr/>
        <p:txBody>
          <a:bodyPr/>
          <a:lstStyle/>
          <a:p>
            <a:fld id="{62583AE9-5228-4641-AE46-DAC04049BDD6}" type="slidenum">
              <a:rPr lang="en-US" smtClean="0"/>
              <a:pPr/>
              <a:t>21</a:t>
            </a:fld>
            <a:endParaRPr lang="en-US" dirty="0"/>
          </a:p>
        </p:txBody>
      </p:sp>
    </p:spTree>
    <p:extLst>
      <p:ext uri="{BB962C8B-B14F-4D97-AF65-F5344CB8AC3E}">
        <p14:creationId xmlns:p14="http://schemas.microsoft.com/office/powerpoint/2010/main" val="37433674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a:t>Immediate placement decision for resident</a:t>
            </a:r>
          </a:p>
          <a:p>
            <a:pPr marL="685800" lvl="1" indent="-228600">
              <a:buAutoNum type="arabicPeriod"/>
            </a:pPr>
            <a:r>
              <a:rPr lang="en-US" dirty="0"/>
              <a:t>For example-placing resident on a COVID-19 positive unit on precautions if symptoms and positive test</a:t>
            </a:r>
          </a:p>
          <a:p>
            <a:pPr marL="0" indent="0">
              <a:buNone/>
            </a:pPr>
            <a:r>
              <a:rPr lang="en-US" dirty="0"/>
              <a:t>2.  Employee:  Send home immediately-and work with employee health for follow up</a:t>
            </a:r>
          </a:p>
          <a:p>
            <a:pPr marL="0" indent="0">
              <a:buNone/>
            </a:pPr>
            <a:r>
              <a:rPr lang="en-US" dirty="0"/>
              <a:t>3.  Notifications:  Physician, resident representative, and other reporting (public health, CLIA, NHSN, all residents/representatives, etc. per facility leadership)</a:t>
            </a:r>
          </a:p>
          <a:p>
            <a:pPr marL="0" indent="0">
              <a:buNone/>
            </a:pPr>
            <a:r>
              <a:rPr lang="en-US" dirty="0"/>
              <a:t>4.  Retesting-in accordance with the tables discussed earlier</a:t>
            </a:r>
          </a:p>
          <a:p>
            <a:pPr marL="0" indent="0">
              <a:buNone/>
            </a:pPr>
            <a:r>
              <a:rPr lang="en-US" dirty="0"/>
              <a:t>5.  Facility Plan-for new cases, room moves, emergency staffing, etc.</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22</a:t>
            </a:fld>
            <a:endParaRPr lang="en-US" dirty="0"/>
          </a:p>
        </p:txBody>
      </p:sp>
    </p:spTree>
    <p:extLst>
      <p:ext uri="{BB962C8B-B14F-4D97-AF65-F5344CB8AC3E}">
        <p14:creationId xmlns:p14="http://schemas.microsoft.com/office/powerpoint/2010/main" val="23367648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0"/>
              </a:spcAft>
              <a:buFont typeface="Symbol" panose="05050102010706020507" pitchFamily="18" charset="2"/>
              <a:buChar char=""/>
            </a:pPr>
            <a:r>
              <a:rPr lang="en-US" sz="1200"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Cleaning </a:t>
            </a:r>
            <a:r>
              <a:rPr lang="en-US" sz="1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removes any foreign material, dirt, blood or body fluids or other organic matter.  </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200" b="1"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Disinfection</a:t>
            </a:r>
            <a:r>
              <a:rPr lang="en-US" sz="1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then will either eliminate or destroy the microbial life (for example viruses or bacteria)</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Symbol" panose="05050102010706020507" pitchFamily="18" charset="2"/>
              <a:buChar char=""/>
            </a:pPr>
            <a:r>
              <a:rPr lang="en-US" sz="1200" kern="12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If you do not clean the item or surface properly, removing the foreign material, the disinfectant may not work appropriately.</a:t>
            </a:r>
          </a:p>
          <a:p>
            <a:pPr marL="0" marR="0" lvl="0" indent="0">
              <a:lnSpc>
                <a:spcPct val="107000"/>
              </a:lnSpc>
              <a:spcBef>
                <a:spcPts val="0"/>
              </a:spcBef>
              <a:spcAft>
                <a:spcPts val="0"/>
              </a:spcAft>
              <a:buFont typeface="Symbol" panose="05050102010706020507" pitchFamily="18" charset="2"/>
              <a:buNone/>
            </a:pPr>
            <a:r>
              <a:rPr lang="en-US" sz="1200" kern="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All testing locations must be thoroughly cleaned and disinfected.  Proper PPE must be worn during the cleaning/disinfecting process and doffed (removed) prior to entering any other areas of the facility.</a:t>
            </a:r>
            <a:endParaRPr lang="en-US" sz="1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23</a:t>
            </a:fld>
            <a:endParaRPr lang="en-US" dirty="0"/>
          </a:p>
        </p:txBody>
      </p:sp>
    </p:spTree>
    <p:extLst>
      <p:ext uri="{BB962C8B-B14F-4D97-AF65-F5344CB8AC3E}">
        <p14:creationId xmlns:p14="http://schemas.microsoft.com/office/powerpoint/2010/main" val="20677417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COVID-19 testing is essential to identify both symptomatic and asymptomatic residents, employees and others in order to put proper steps in place promptly to prevent the spread of the virus in the facility.  Having a good system that is consistent with both State and Federal guidance is essential.  Donning the appropriate PPE for testing is also important to protect the nurse testing.  Collection of the specimen is also an important step.  Lastly, once results are in, prompt action for any positive test is key to prevent the spread for both residents and staff in the facility.</a:t>
            </a:r>
          </a:p>
          <a:p>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alibri" panose="020F0502020204030204" pitchFamily="34" charset="0"/>
                <a:ea typeface="Calibri" panose="020F0502020204030204" pitchFamily="34" charset="0"/>
                <a:cs typeface="Times New Roman" panose="02020603050405020304" pitchFamily="18" charset="0"/>
              </a:rPr>
              <a:t>We would like to thank you very much for attending this training.  Remember, you can always ask your supervisor if you have any questions.  Even one break in practice can potentially cause a serious transmission of COVID-19 for both you and the residents, therefore we want to do it the right way!  Again, thank you and have a GREAT day!</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24</a:t>
            </a:fld>
            <a:endParaRPr lang="en-US" dirty="0"/>
          </a:p>
        </p:txBody>
      </p:sp>
    </p:spTree>
    <p:extLst>
      <p:ext uri="{BB962C8B-B14F-4D97-AF65-F5344CB8AC3E}">
        <p14:creationId xmlns:p14="http://schemas.microsoft.com/office/powerpoint/2010/main" val="3147903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25</a:t>
            </a:fld>
            <a:endParaRPr lang="en-US" dirty="0"/>
          </a:p>
        </p:txBody>
      </p:sp>
    </p:spTree>
    <p:extLst>
      <p:ext uri="{BB962C8B-B14F-4D97-AF65-F5344CB8AC3E}">
        <p14:creationId xmlns:p14="http://schemas.microsoft.com/office/powerpoint/2010/main" val="31143129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b="1" i="0" dirty="0">
                <a:solidFill>
                  <a:srgbClr val="000000"/>
                </a:solidFill>
                <a:effectLst/>
                <a:latin typeface="Open Sans"/>
              </a:rPr>
              <a:t>Diagnostic testing </a:t>
            </a:r>
            <a:r>
              <a:rPr lang="en-US" b="0" i="0" dirty="0">
                <a:solidFill>
                  <a:srgbClr val="000000"/>
                </a:solidFill>
                <a:effectLst/>
                <a:latin typeface="Open Sans"/>
              </a:rPr>
              <a:t>for SARS-CoV-2 is intended to identify current infection in individuals and is performed when a person has signs or symptoms consistent with COVID-19, or is asymptomatic but has recent known or suspected exposure to COVID-19</a:t>
            </a:r>
          </a:p>
          <a:p>
            <a:pPr marL="171450" indent="-171450">
              <a:buFont typeface="Arial" panose="020B0604020202020204" pitchFamily="34" charset="0"/>
              <a:buChar char="•"/>
            </a:pPr>
            <a:r>
              <a:rPr lang="en-US" b="1" i="0" dirty="0">
                <a:solidFill>
                  <a:srgbClr val="000000"/>
                </a:solidFill>
                <a:effectLst/>
                <a:latin typeface="Open Sans"/>
              </a:rPr>
              <a:t>Screening testing </a:t>
            </a:r>
            <a:r>
              <a:rPr lang="en-US" b="0" i="0" dirty="0">
                <a:solidFill>
                  <a:srgbClr val="000000"/>
                </a:solidFill>
                <a:effectLst/>
                <a:latin typeface="Open Sans"/>
              </a:rPr>
              <a:t>for SARS-CoV-2 is intended to identify infected persons who are asymptomatic and without known or suspected exposure to SARS-CoV-2. Screening testing is performed to identify persons who may be contagious so that measures can be taken to prevent further transmission.</a:t>
            </a:r>
          </a:p>
          <a:p>
            <a:pPr marL="171450" indent="-171450">
              <a:buFont typeface="Arial" panose="020B0604020202020204" pitchFamily="34" charset="0"/>
              <a:buChar char="•"/>
            </a:pPr>
            <a:r>
              <a:rPr lang="en-US" b="1" i="0" dirty="0">
                <a:solidFill>
                  <a:srgbClr val="000000"/>
                </a:solidFill>
                <a:effectLst/>
                <a:latin typeface="Open Sans"/>
              </a:rPr>
              <a:t>Surveillance testing </a:t>
            </a:r>
            <a:r>
              <a:rPr lang="en-US" b="0" i="0" dirty="0">
                <a:solidFill>
                  <a:srgbClr val="000000"/>
                </a:solidFill>
                <a:effectLst/>
                <a:latin typeface="Open Sans"/>
              </a:rPr>
              <a:t>for SARS-CoV-2 is intended to monitor for a community- or population-level infection and disease, or to characterize the incidence and prevalence of disease.  Surveillance testing is public health surveillance and the testing does NOT involve returning a diagnostic test to the individual or an individual that makes decisions (i.e. practitioner).  This is strictly for PH surveillance</a:t>
            </a:r>
            <a:endParaRPr lang="en-US" dirty="0"/>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3</a:t>
            </a:fld>
            <a:endParaRPr lang="en-US" dirty="0"/>
          </a:p>
        </p:txBody>
      </p:sp>
    </p:spTree>
    <p:extLst>
      <p:ext uri="{BB962C8B-B14F-4D97-AF65-F5344CB8AC3E}">
        <p14:creationId xmlns:p14="http://schemas.microsoft.com/office/powerpoint/2010/main" val="1987475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Review definitions (read slide) with participants</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4</a:t>
            </a:fld>
            <a:endParaRPr lang="en-US" dirty="0"/>
          </a:p>
        </p:txBody>
      </p:sp>
    </p:spTree>
    <p:extLst>
      <p:ext uri="{BB962C8B-B14F-4D97-AF65-F5344CB8AC3E}">
        <p14:creationId xmlns:p14="http://schemas.microsoft.com/office/powerpoint/2010/main" val="26606208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we are going to discuss WHY testing is so important during this Pandemic.  </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5</a:t>
            </a:fld>
            <a:endParaRPr lang="en-US" dirty="0"/>
          </a:p>
        </p:txBody>
      </p:sp>
    </p:spTree>
    <p:extLst>
      <p:ext uri="{BB962C8B-B14F-4D97-AF65-F5344CB8AC3E}">
        <p14:creationId xmlns:p14="http://schemas.microsoft.com/office/powerpoint/2010/main" val="2494261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Staff testing is completed for:</a:t>
            </a:r>
          </a:p>
          <a:p>
            <a:pPr marL="457200" indent="-457200">
              <a:buFont typeface="Arial" panose="020B0604020202020204" pitchFamily="34" charset="0"/>
              <a:buChar char="•"/>
            </a:pPr>
            <a:r>
              <a:rPr lang="en-US" sz="1200" dirty="0"/>
              <a:t>Staff with signs/symptoms of COVID-19 based upon screening or if employee indicates that they now have symptoms</a:t>
            </a:r>
          </a:p>
          <a:p>
            <a:pPr marL="457200" indent="-457200">
              <a:buFont typeface="Arial" panose="020B0604020202020204" pitchFamily="34" charset="0"/>
              <a:buChar char="•"/>
            </a:pPr>
            <a:r>
              <a:rPr lang="en-US" sz="1200" dirty="0"/>
              <a:t>Asymptomatic staff with known or suspected exposure either in or outside the workplace</a:t>
            </a:r>
          </a:p>
          <a:p>
            <a:pPr marL="457200" indent="-457200">
              <a:buFont typeface="Arial" panose="020B0604020202020204" pitchFamily="34" charset="0"/>
              <a:buChar char="•"/>
            </a:pPr>
            <a:r>
              <a:rPr lang="en-US" sz="1200" dirty="0"/>
              <a:t>Asymptomatic staff according to routine testing by community COVID-19 positivity rate</a:t>
            </a:r>
          </a:p>
          <a:p>
            <a:pPr marL="457200" indent="-457200">
              <a:buFont typeface="Arial" panose="020B0604020202020204" pitchFamily="34" charset="0"/>
              <a:buChar char="•"/>
            </a:pPr>
            <a:r>
              <a:rPr lang="en-US" sz="1200" dirty="0"/>
              <a:t>Staff who have been diagnosed with COVID-19 to determine if no longer infectious (in some cases). The CDC indicates, “</a:t>
            </a:r>
            <a:r>
              <a:rPr lang="en-US" b="1" i="0" dirty="0">
                <a:solidFill>
                  <a:srgbClr val="000000"/>
                </a:solidFill>
                <a:effectLst/>
                <a:latin typeface="Open Sans"/>
              </a:rPr>
              <a:t>A test-based strategy is no longer recommended (such as someone who is severely immunocompromised) because, in the majority of cases, it results in excluding from work HCP who continue to shed detectable SARS-CoV-2 RNA but are no longer infectious</a:t>
            </a:r>
            <a:r>
              <a:rPr lang="en-US" b="0" i="0" dirty="0">
                <a:solidFill>
                  <a:srgbClr val="000000"/>
                </a:solidFill>
                <a:effectLst/>
                <a:latin typeface="Open Sans"/>
              </a:rPr>
              <a:t>.</a:t>
            </a:r>
            <a:endParaRPr lang="en-US" sz="1200" dirty="0"/>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6</a:t>
            </a:fld>
            <a:endParaRPr lang="en-US" dirty="0"/>
          </a:p>
        </p:txBody>
      </p:sp>
    </p:spTree>
    <p:extLst>
      <p:ext uri="{BB962C8B-B14F-4D97-AF65-F5344CB8AC3E}">
        <p14:creationId xmlns:p14="http://schemas.microsoft.com/office/powerpoint/2010/main" val="402607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15" dirty="0">
                <a:effectLst/>
                <a:latin typeface="Arial" panose="020B0604020202020204" pitchFamily="34" charset="0"/>
                <a:ea typeface="Times New Roman" panose="02020603050405020304" pitchFamily="18" charset="0"/>
              </a:rPr>
              <a:t>There are 3 triggers for testing:  When there is a symptomatic individual identified, any new cases in the facility (even 1 case is considered an outbreak for COVID-19) and routine testing in accordance with CMS guidance.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spc="-15" dirty="0">
                <a:effectLst/>
                <a:latin typeface="Arial" panose="020B0604020202020204" pitchFamily="34" charset="0"/>
                <a:ea typeface="Times New Roman" panose="02020603050405020304" pitchFamily="18" charset="0"/>
              </a:rPr>
              <a:t>*For outbreak testing, all staff and residents should be tested, and all staff and residents that tested negative should be retested every 3 days to 7 days until testing identifies no new cases of COVID-19 infection among staff or residents for a period of at least 14 days since the most recent positive result. For more information, please review the section below titled, “Testing of Staff and Residents in Response to an Outbreak.”</a:t>
            </a:r>
            <a:endParaRPr lang="en-US" sz="1200" spc="-15"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7</a:t>
            </a:fld>
            <a:endParaRPr lang="en-US" dirty="0"/>
          </a:p>
        </p:txBody>
      </p:sp>
    </p:spTree>
    <p:extLst>
      <p:ext uri="{BB962C8B-B14F-4D97-AF65-F5344CB8AC3E}">
        <p14:creationId xmlns:p14="http://schemas.microsoft.com/office/powerpoint/2010/main" val="39397349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 is documented that when there are significant cases of COVID-19 in the county/community, the chances of COVID-19 coming into your building, sometimes by asymptomatic staff who unknowingly bring it in, is higher.  This is why routine testing is determined by the Community COVID-19 activity level.</a:t>
            </a:r>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8</a:t>
            </a:fld>
            <a:endParaRPr lang="en-US" dirty="0"/>
          </a:p>
        </p:txBody>
      </p:sp>
    </p:spTree>
    <p:extLst>
      <p:ext uri="{BB962C8B-B14F-4D97-AF65-F5344CB8AC3E}">
        <p14:creationId xmlns:p14="http://schemas.microsoft.com/office/powerpoint/2010/main" val="2807399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23A45"/>
                </a:solidFill>
                <a:effectLst/>
                <a:latin typeface="Muli"/>
              </a:rPr>
              <a:t>CMS heard concerns from some governors of rural states that the frequency guidelines did not work well for some rural areas. They were concerned that some rural counties had seemingly high comparative positivity rates as a result of low amounts of testing, rather than actual positivity in the community. This resulted in a significant burden for nursing homes being required to conduct staff testing at a higher frequency than necessary. </a:t>
            </a:r>
          </a:p>
          <a:p>
            <a:r>
              <a:rPr lang="en-US" b="0" i="0" dirty="0">
                <a:solidFill>
                  <a:srgbClr val="323A45"/>
                </a:solidFill>
                <a:effectLst/>
                <a:latin typeface="Muli"/>
              </a:rPr>
              <a:t>The new, resulting methodology reduces burden while still requiring facilities to conduct testing to at a frequency that can detect COVID-19 early to keep nursing home residents safe.</a:t>
            </a:r>
            <a:endParaRPr lang="en-US" dirty="0"/>
          </a:p>
          <a:p>
            <a:endParaRPr lang="en-US" dirty="0"/>
          </a:p>
        </p:txBody>
      </p:sp>
      <p:sp>
        <p:nvSpPr>
          <p:cNvPr id="4" name="Slide Number Placeholder 3"/>
          <p:cNvSpPr>
            <a:spLocks noGrp="1"/>
          </p:cNvSpPr>
          <p:nvPr>
            <p:ph type="sldNum" sz="quarter" idx="5"/>
          </p:nvPr>
        </p:nvSpPr>
        <p:spPr/>
        <p:txBody>
          <a:bodyPr/>
          <a:lstStyle/>
          <a:p>
            <a:fld id="{62583AE9-5228-4641-AE46-DAC04049BDD6}" type="slidenum">
              <a:rPr lang="en-US" smtClean="0"/>
              <a:pPr/>
              <a:t>9</a:t>
            </a:fld>
            <a:endParaRPr lang="en-US" dirty="0"/>
          </a:p>
        </p:txBody>
      </p:sp>
    </p:spTree>
    <p:extLst>
      <p:ext uri="{BB962C8B-B14F-4D97-AF65-F5344CB8AC3E}">
        <p14:creationId xmlns:p14="http://schemas.microsoft.com/office/powerpoint/2010/main" val="3097002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6" name="Picture 5">
            <a:extLst>
              <a:ext uri="{FF2B5EF4-FFF2-40B4-BE49-F238E27FC236}">
                <a16:creationId xmlns:a16="http://schemas.microsoft.com/office/drawing/2014/main" id="{0E9803A5-EFA6-40DB-8FA8-E6D66769911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31157447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A85B469-5187-4EC5-A46A-5246E39C36E9}" type="datetime1">
              <a:rPr lang="en-US" smtClean="0">
                <a:solidFill>
                  <a:prstClr val="black"/>
                </a:solidFill>
              </a:rPr>
              <a:t>11/13/2020</a:t>
            </a:fld>
            <a:endParaRPr lang="en-US" dirty="0">
              <a:solidFill>
                <a:prstClr val="black"/>
              </a:solidFill>
            </a:endParaRPr>
          </a:p>
        </p:txBody>
      </p:sp>
      <p:sp>
        <p:nvSpPr>
          <p:cNvPr id="5" name="Slide Number Placeholder 4"/>
          <p:cNvSpPr>
            <a:spLocks noGrp="1"/>
          </p:cNvSpPr>
          <p:nvPr>
            <p:ph type="sldNum" sz="quarter" idx="12"/>
          </p:nvPr>
        </p:nvSpPr>
        <p:spPr>
          <a:xfrm>
            <a:off x="6553200" y="6356350"/>
            <a:ext cx="2133600" cy="365125"/>
          </a:xfrm>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6" name="Picture 5">
            <a:extLst>
              <a:ext uri="{FF2B5EF4-FFF2-40B4-BE49-F238E27FC236}">
                <a16:creationId xmlns:a16="http://schemas.microsoft.com/office/drawing/2014/main" id="{85BCF9A2-57A2-4F96-9C6C-1ADAD7F00EF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3615223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9EDD955-D679-42C0-8C7E-F3F25ECF904E}" type="datetime1">
              <a:rPr lang="en-US" smtClean="0">
                <a:solidFill>
                  <a:prstClr val="black"/>
                </a:solidFill>
              </a:rPr>
              <a:t>11/13/2020</a:t>
            </a:fld>
            <a:endParaRPr lang="en-US" dirty="0">
              <a:solidFill>
                <a:prstClr val="black"/>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3792204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EE55542-2A52-46FD-A5AC-DD17EE18F3A6}" type="datetime1">
              <a:rPr lang="en-US" smtClean="0">
                <a:solidFill>
                  <a:prstClr val="black"/>
                </a:solidFill>
              </a:rPr>
              <a:t>11/13/2020</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7" name="Picture 6">
            <a:extLst>
              <a:ext uri="{FF2B5EF4-FFF2-40B4-BE49-F238E27FC236}">
                <a16:creationId xmlns:a16="http://schemas.microsoft.com/office/drawing/2014/main" id="{936C90E5-F9D5-43CD-A0C4-5626FCC60F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1669140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A13C75C-1DD4-4EFB-96F4-CD016AE835F6}" type="datetime1">
              <a:rPr lang="en-US" smtClean="0">
                <a:solidFill>
                  <a:prstClr val="black"/>
                </a:solidFill>
              </a:rPr>
              <a:t>11/13/2020</a:t>
            </a:fld>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8" name="Picture 7">
            <a:extLst>
              <a:ext uri="{FF2B5EF4-FFF2-40B4-BE49-F238E27FC236}">
                <a16:creationId xmlns:a16="http://schemas.microsoft.com/office/drawing/2014/main" id="{BF4F55C6-B0BC-4894-9D4B-6156D6A400F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11918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981A95B-B40D-432F-BDE3-0F0C037B57E3}" type="datetime1">
              <a:rPr lang="en-US" smtClean="0">
                <a:solidFill>
                  <a:prstClr val="black"/>
                </a:solidFill>
              </a:rPr>
              <a:t>11/13/2020</a:t>
            </a:fld>
            <a:endParaRPr lang="en-US" dirty="0">
              <a:solidFill>
                <a:prstClr val="black"/>
              </a:solidFill>
            </a:endParaRPr>
          </a:p>
        </p:txBody>
      </p:sp>
      <p:sp>
        <p:nvSpPr>
          <p:cNvPr id="9" name="Slide Number Placeholder 8"/>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882754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B045820-4DB1-4339-8AEB-7BCAF0FDFEA8}" type="datetime1">
              <a:rPr lang="en-US" smtClean="0">
                <a:solidFill>
                  <a:prstClr val="black"/>
                </a:solidFill>
              </a:rPr>
              <a:t>11/13/2020</a:t>
            </a:fld>
            <a:endParaRPr lang="en-US" dirty="0">
              <a:solidFill>
                <a:prstClr val="black"/>
              </a:solidFill>
            </a:endParaRPr>
          </a:p>
        </p:txBody>
      </p:sp>
      <p:sp>
        <p:nvSpPr>
          <p:cNvPr id="5" name="Slide Number Placeholder 4"/>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6" name="Picture 5">
            <a:extLst>
              <a:ext uri="{FF2B5EF4-FFF2-40B4-BE49-F238E27FC236}">
                <a16:creationId xmlns:a16="http://schemas.microsoft.com/office/drawing/2014/main" id="{AC2DFD05-C655-4D1F-9BA0-23752AA6F63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36145377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8A1124-85F9-448D-B3E4-AC9E07F4E290}" type="datetime1">
              <a:rPr lang="en-US" smtClean="0">
                <a:solidFill>
                  <a:prstClr val="black"/>
                </a:solidFill>
              </a:rPr>
              <a:t>11/13/2020</a:t>
            </a:fld>
            <a:endParaRPr lang="en-US" dirty="0">
              <a:solidFill>
                <a:prstClr val="black"/>
              </a:solidFill>
            </a:endParaRPr>
          </a:p>
        </p:txBody>
      </p:sp>
      <p:sp>
        <p:nvSpPr>
          <p:cNvPr id="4" name="Slide Number Placeholder 3"/>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5" name="Picture 4">
            <a:extLst>
              <a:ext uri="{FF2B5EF4-FFF2-40B4-BE49-F238E27FC236}">
                <a16:creationId xmlns:a16="http://schemas.microsoft.com/office/drawing/2014/main" id="{419BB5C9-FC73-4804-861F-DD93BDDC4C0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1981344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EC9F4AF-83BA-4844-90A6-1A2537F102CC}" type="datetime1">
              <a:rPr lang="en-US" smtClean="0">
                <a:solidFill>
                  <a:prstClr val="black"/>
                </a:solidFill>
              </a:rPr>
              <a:t>11/13/2020</a:t>
            </a:fld>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8" name="Picture 7">
            <a:extLst>
              <a:ext uri="{FF2B5EF4-FFF2-40B4-BE49-F238E27FC236}">
                <a16:creationId xmlns:a16="http://schemas.microsoft.com/office/drawing/2014/main" id="{09849B57-4B73-4165-9059-71076BC75481}"/>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21933692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2FF0AA6-727A-4116-83EB-06F1397B9832}" type="datetime1">
              <a:rPr lang="en-US" smtClean="0">
                <a:solidFill>
                  <a:prstClr val="black"/>
                </a:solidFill>
              </a:rPr>
              <a:t>11/13/2020</a:t>
            </a:fld>
            <a:endParaRPr lang="en-US" dirty="0">
              <a:solidFill>
                <a:prstClr val="black"/>
              </a:solidFill>
            </a:endParaRPr>
          </a:p>
        </p:txBody>
      </p:sp>
      <p:sp>
        <p:nvSpPr>
          <p:cNvPr id="7" name="Slide Number Placeholder 6"/>
          <p:cNvSpPr>
            <a:spLocks noGrp="1"/>
          </p:cNvSpPr>
          <p:nvPr>
            <p:ph type="sldNum" sz="quarter" idx="12"/>
          </p:nvPr>
        </p:nvSpPr>
        <p:spPr/>
        <p:txBody>
          <a:bodyPr/>
          <a:lstStyle/>
          <a:p>
            <a:fld id="{8ED21966-C764-4C40-97C3-3CEDFB59A7F5}" type="slidenum">
              <a:rPr lang="en-US" smtClean="0">
                <a:solidFill>
                  <a:prstClr val="black"/>
                </a:solidFill>
              </a:rPr>
              <a:pPr/>
              <a:t>‹#›</a:t>
            </a:fld>
            <a:endParaRPr lang="en-US" dirty="0">
              <a:solidFill>
                <a:prstClr val="black"/>
              </a:solidFill>
            </a:endParaRPr>
          </a:p>
        </p:txBody>
      </p:sp>
      <p:pic>
        <p:nvPicPr>
          <p:cNvPr id="8" name="Picture 7">
            <a:extLst>
              <a:ext uri="{FF2B5EF4-FFF2-40B4-BE49-F238E27FC236}">
                <a16:creationId xmlns:a16="http://schemas.microsoft.com/office/drawing/2014/main" id="{9DEE8811-35E9-4324-BED5-D8D232F364E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1638113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file:///S:\CREATIVE_SERVICES\LeadingAge%20Collateral\LeadingAge%20PowerPoint\2017%20PPTs\PPT%20images\LeadingAge_PMS%20Cool%20Grey%2011.jpg"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solidFill>
              </a:defRPr>
            </a:lvl1pPr>
          </a:lstStyle>
          <a:p>
            <a:fld id="{EA25747C-6F3A-4B6F-85EC-0F505796E425}" type="datetime1">
              <a:rPr lang="en-US" smtClean="0">
                <a:solidFill>
                  <a:prstClr val="black"/>
                </a:solidFill>
              </a:rPr>
              <a:t>11/13/2020</a:t>
            </a:fld>
            <a:endParaRPr lang="en-US" dirty="0">
              <a:solidFill>
                <a:prstClr val="black"/>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solidFill>
              </a:defRPr>
            </a:lvl1pPr>
          </a:lstStyle>
          <a:p>
            <a:fld id="{8ED21966-C764-4C40-97C3-3CEDFB59A7F5}" type="slidenum">
              <a:rPr lang="en-US" smtClean="0">
                <a:solidFill>
                  <a:prstClr val="black"/>
                </a:solidFill>
              </a:rPr>
              <a:pPr/>
              <a:t>‹#›</a:t>
            </a:fld>
            <a:endParaRPr lang="en-US" dirty="0">
              <a:solidFill>
                <a:prstClr val="black"/>
              </a:solidFill>
            </a:endParaRPr>
          </a:p>
        </p:txBody>
      </p:sp>
      <p:pic>
        <p:nvPicPr>
          <p:cNvPr id="9" name="Picture 8"/>
          <p:cNvPicPr>
            <a:picLocks noChangeAspect="1"/>
          </p:cNvPicPr>
          <p:nvPr userDrawn="1"/>
        </p:nvPicPr>
        <p:blipFill>
          <a:blip r:embed="rId12" r:link="rId13" cstate="print">
            <a:extLst>
              <a:ext uri="{28A0092B-C50C-407E-A947-70E740481C1C}">
                <a14:useLocalDpi xmlns:a14="http://schemas.microsoft.com/office/drawing/2010/main" val="0"/>
              </a:ext>
            </a:extLst>
          </a:blip>
          <a:stretch>
            <a:fillRect/>
          </a:stretch>
        </p:blipFill>
        <p:spPr>
          <a:xfrm>
            <a:off x="6503377" y="6149609"/>
            <a:ext cx="2209800" cy="650896"/>
          </a:xfrm>
          <a:prstGeom prst="rect">
            <a:avLst/>
          </a:prstGeom>
        </p:spPr>
      </p:pic>
      <p:sp>
        <p:nvSpPr>
          <p:cNvPr id="7" name="TextBox 6"/>
          <p:cNvSpPr txBox="1"/>
          <p:nvPr userDrawn="1"/>
        </p:nvSpPr>
        <p:spPr>
          <a:xfrm>
            <a:off x="2514600" y="6356350"/>
            <a:ext cx="3962400" cy="323165"/>
          </a:xfrm>
          <a:prstGeom prst="rect">
            <a:avLst/>
          </a:prstGeom>
          <a:noFill/>
        </p:spPr>
        <p:txBody>
          <a:bodyPr wrap="square" rtlCol="0">
            <a:spAutoFit/>
          </a:bodyPr>
          <a:lstStyle/>
          <a:p>
            <a:pPr algn="ctr"/>
            <a:r>
              <a:rPr lang="en-US" sz="500" kern="1200" dirty="0">
                <a:solidFill>
                  <a:schemeClr val="tx1"/>
                </a:solidFill>
                <a:effectLst/>
                <a:latin typeface="Calibri" panose="020F0502020204030204" pitchFamily="34" charset="0"/>
                <a:ea typeface="+mn-ea"/>
                <a:cs typeface="Arial" charset="0"/>
              </a:rPr>
              <a:t>This document is for general informational purposes only.  </a:t>
            </a:r>
          </a:p>
          <a:p>
            <a:pPr algn="ctr"/>
            <a:r>
              <a:rPr lang="en-US" sz="500" kern="1200" dirty="0">
                <a:solidFill>
                  <a:schemeClr val="tx1"/>
                </a:solidFill>
                <a:effectLst/>
                <a:latin typeface="Calibri" panose="020F0502020204030204" pitchFamily="34" charset="0"/>
                <a:ea typeface="+mn-ea"/>
                <a:cs typeface="Arial" charset="0"/>
              </a:rPr>
              <a:t>It does not represent legal advice nor relied upon as supporting documentation or advice with CMS or other regulatory entities.</a:t>
            </a:r>
          </a:p>
          <a:p>
            <a:pPr algn="ctr"/>
            <a:r>
              <a:rPr lang="en-US" sz="500" kern="1200" dirty="0">
                <a:solidFill>
                  <a:schemeClr val="tx1"/>
                </a:solidFill>
                <a:effectLst/>
                <a:latin typeface="Calibri" panose="020F0502020204030204" pitchFamily="34" charset="0"/>
                <a:ea typeface="+mn-ea"/>
                <a:cs typeface="Arial" charset="0"/>
              </a:rPr>
              <a:t>© Pathway Health Services, Inc. – All Rights Reserved – Copy with Permission Only </a:t>
            </a:r>
          </a:p>
        </p:txBody>
      </p:sp>
      <p:pic>
        <p:nvPicPr>
          <p:cNvPr id="10" name="Picture 9">
            <a:extLst>
              <a:ext uri="{FF2B5EF4-FFF2-40B4-BE49-F238E27FC236}">
                <a16:creationId xmlns:a16="http://schemas.microsoft.com/office/drawing/2014/main" id="{205A3798-5358-442B-B70A-09435E4DCF0D}"/>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457200" y="6069725"/>
            <a:ext cx="1981200" cy="708188"/>
          </a:xfrm>
          <a:prstGeom prst="rect">
            <a:avLst/>
          </a:prstGeom>
        </p:spPr>
      </p:pic>
    </p:spTree>
    <p:extLst>
      <p:ext uri="{BB962C8B-B14F-4D97-AF65-F5344CB8AC3E}">
        <p14:creationId xmlns:p14="http://schemas.microsoft.com/office/powerpoint/2010/main" val="1303961687"/>
      </p:ext>
    </p:extLst>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ww.cdc.gov/coronavirus/2019-ncov/lab/resources/antigen-tests-guidelines.html#table1" TargetMode="External"/><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cdc.gov/coronavirus/2019-ncov/lab/resources/antigen-tests-guidelines.html#table1"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s://www.cdc.gov/coronavirus/2019-ncov/lab/resources/antigen-tests-guidelines.html#table1"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cdc.gov/coronavirus/2019-ncov/lab/guidelines-clinical-specimens.htm"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7.xml.rels><?xml version="1.0" encoding="UTF-8" standalone="yes"?>
<Relationships xmlns="http://schemas.openxmlformats.org/package/2006/relationships"><Relationship Id="rId3" Type="http://schemas.openxmlformats.org/officeDocument/2006/relationships/hyperlink" Target="https://www.cdc.gov/coronavirus/2019-ncov/lab/guidelines-clinical-specimens.html"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cdc.gov/coronavirus/2019-ncov/lab/guidelines-clinical-specimens.html"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cdc.gov/coronavirus/2019-ncov/lab/guidelines-clinical-specimens.html"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cdc.gov/coronavirus/2019-ncov/lab/guidelines-clinical-specimens.html"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togetheragain.quidel.com/"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hyperlink" Target="https://www.globalpointofcare.abbott/en/support/product-installation-training/navica-brand/navica-binaxnow-ag-training.html" TargetMode="External"/><Relationship Id="rId4" Type="http://schemas.openxmlformats.org/officeDocument/2006/relationships/hyperlink" Target="https://www.bdveritor.com/"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cdc.gov/clia/index.html" TargetMode="External"/><Relationship Id="rId2" Type="http://schemas.openxmlformats.org/officeDocument/2006/relationships/hyperlink" Target="https://www.cdc.gov/coronavirus/2019-ncov/lab/resources/antigen-tests-guidelines.html#table1" TargetMode="External"/><Relationship Id="rId1" Type="http://schemas.openxmlformats.org/officeDocument/2006/relationships/slideLayout" Target="../slideLayouts/slideLayout2.xml"/><Relationship Id="rId5" Type="http://schemas.openxmlformats.org/officeDocument/2006/relationships/hyperlink" Target="https://www.hhs.gov/sites/default/files/covid-19-laboratory-data-reporting-guidance.pdf" TargetMode="External"/><Relationship Id="rId4" Type="http://schemas.openxmlformats.org/officeDocument/2006/relationships/hyperlink" Target="https://www.cdc.gov/coronavirus/2019-ncov/lab/guidelines-clinical-specimens.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cdc.gov/coronavirus/2019-ncov/hcp/nursing-homes-antigen-testing.html" TargetMode="External"/><Relationship Id="rId2" Type="http://schemas.openxmlformats.org/officeDocument/2006/relationships/hyperlink" Target="https://www.cdc.gov/coronavirus/2019-ncov/downloads/hcp/nursing-home-testing-algorithm-508.pdf" TargetMode="External"/><Relationship Id="rId1" Type="http://schemas.openxmlformats.org/officeDocument/2006/relationships/slideLayout" Target="../slideLayouts/slideLayout2.xml"/><Relationship Id="rId5" Type="http://schemas.openxmlformats.org/officeDocument/2006/relationships/hyperlink" Target="https://www.cdc.gov/coronavirus/2019-ncov/lab/resources/antigen-tests-guidelines.html" TargetMode="External"/><Relationship Id="rId4" Type="http://schemas.openxmlformats.org/officeDocument/2006/relationships/hyperlink" Target="https://www.cdc.gov/coronavirus/2019-ncov/lab/guidelines-clinical-specimens.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ww.cdc.gov/coronavirus/2019-ncov/hcp/nursing-homes-testing.html" TargetMode="External"/><Relationship Id="rId2" Type="http://schemas.openxmlformats.org/officeDocument/2006/relationships/hyperlink" Target="https://www.cdc.gov/coronavirus/2019-ncov/hcp/nursing-homes-facility-wide-testing.html" TargetMode="External"/><Relationship Id="rId1" Type="http://schemas.openxmlformats.org/officeDocument/2006/relationships/slideLayout" Target="../slideLayouts/slideLayout2.xml"/><Relationship Id="rId5" Type="http://schemas.openxmlformats.org/officeDocument/2006/relationships/hyperlink" Target="https://www.cms.gov/files/document/qso-20-38-nh.pdf" TargetMode="External"/><Relationship Id="rId4" Type="http://schemas.openxmlformats.org/officeDocument/2006/relationships/hyperlink" Target="https://www.cdc.gov/coronavirus/2019-ncov/symptoms-testing/testing.html"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fda.gov/consumers/consumer-updates/coronavirus-testing-basics" TargetMode="External"/><Relationship Id="rId2" Type="http://schemas.openxmlformats.org/officeDocument/2006/relationships/hyperlink" Target="https://www.cms.gov/files/document/qso-20-37-clianh.pdf" TargetMode="External"/><Relationship Id="rId1" Type="http://schemas.openxmlformats.org/officeDocument/2006/relationships/slideLayout" Target="../slideLayouts/slideLayout2.xml"/><Relationship Id="rId4" Type="http://schemas.openxmlformats.org/officeDocument/2006/relationships/hyperlink" Target="https://www.fda.gov/medical-devices/coronavirus-covid-19-and-medical-devices/faqs-testing-sars-cov-2#general-screening-asymptomatic"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www.cdc.gov/coronavirus/2019-ncov/lab/resources/antigen-tests-guidelines.html#table1"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cdc.gov/coronavirus/2019-ncov/downloads/hcp/nursing-home-testing-algorithm-508.pdf"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cdc.gov/coronavirus/2019-ncov/hcp/testing-healthcare-personnel.html"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www.cms.gov/files/document/qso-20-38-nh.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ww.cms.gov/newsroom/press-releases/cms-updates-covid-19-testing-methodology-nursing-homes"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685800" y="1219200"/>
            <a:ext cx="7772400" cy="1162050"/>
          </a:xfrm>
        </p:spPr>
        <p:txBody>
          <a:bodyPr>
            <a:normAutofit/>
          </a:bodyPr>
          <a:lstStyle/>
          <a:p>
            <a:r>
              <a:rPr lang="en-US" b="1" dirty="0">
                <a:solidFill>
                  <a:schemeClr val="bg1"/>
                </a:solidFill>
              </a:rPr>
              <a:t>Testing COVID-19 </a:t>
            </a:r>
          </a:p>
        </p:txBody>
      </p:sp>
      <p:sp>
        <p:nvSpPr>
          <p:cNvPr id="2" name="Subtitle 1"/>
          <p:cNvSpPr>
            <a:spLocks noGrp="1"/>
          </p:cNvSpPr>
          <p:nvPr>
            <p:ph type="subTitle" idx="1"/>
          </p:nvPr>
        </p:nvSpPr>
        <p:spPr>
          <a:xfrm>
            <a:off x="1371600" y="2457450"/>
            <a:ext cx="6400800" cy="914400"/>
          </a:xfrm>
        </p:spPr>
        <p:txBody>
          <a:bodyPr/>
          <a:lstStyle/>
          <a:p>
            <a:r>
              <a:rPr lang="en-US" dirty="0">
                <a:solidFill>
                  <a:schemeClr val="bg1"/>
                </a:solidFill>
                <a:latin typeface="+mj-lt"/>
              </a:rPr>
              <a:t>Licensed Nurse Staff Training </a:t>
            </a:r>
          </a:p>
        </p:txBody>
      </p:sp>
    </p:spTree>
    <p:extLst>
      <p:ext uri="{BB962C8B-B14F-4D97-AF65-F5344CB8AC3E}">
        <p14:creationId xmlns:p14="http://schemas.microsoft.com/office/powerpoint/2010/main" val="35098728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ACF63-B314-4EEA-A60E-EF78ED59DF04}"/>
              </a:ext>
            </a:extLst>
          </p:cNvPr>
          <p:cNvSpPr>
            <a:spLocks noGrp="1"/>
          </p:cNvSpPr>
          <p:nvPr>
            <p:ph type="title"/>
          </p:nvPr>
        </p:nvSpPr>
        <p:spPr/>
        <p:txBody>
          <a:bodyPr/>
          <a:lstStyle/>
          <a:p>
            <a:r>
              <a:rPr lang="en-US" dirty="0"/>
              <a:t>Rapid Antigen Testing</a:t>
            </a:r>
          </a:p>
        </p:txBody>
      </p:sp>
      <p:sp>
        <p:nvSpPr>
          <p:cNvPr id="3" name="Content Placeholder 2">
            <a:extLst>
              <a:ext uri="{FF2B5EF4-FFF2-40B4-BE49-F238E27FC236}">
                <a16:creationId xmlns:a16="http://schemas.microsoft.com/office/drawing/2014/main" id="{12589199-D22C-4B1B-B24A-A57D965B0421}"/>
              </a:ext>
            </a:extLst>
          </p:cNvPr>
          <p:cNvSpPr>
            <a:spLocks noGrp="1"/>
          </p:cNvSpPr>
          <p:nvPr>
            <p:ph idx="1"/>
          </p:nvPr>
        </p:nvSpPr>
        <p:spPr>
          <a:xfrm>
            <a:off x="457200" y="1752600"/>
            <a:ext cx="8229600" cy="4525963"/>
          </a:xfrm>
        </p:spPr>
        <p:txBody>
          <a:bodyPr>
            <a:noAutofit/>
          </a:bodyPr>
          <a:lstStyle/>
          <a:p>
            <a:pPr marL="571500" indent="-571500">
              <a:buFont typeface="Arial" panose="020B0604020202020204" pitchFamily="34" charset="0"/>
              <a:buChar char="•"/>
            </a:pPr>
            <a:r>
              <a:rPr lang="en-US" sz="2000" dirty="0"/>
              <a:t>FDA granted emergency use authorization for antigen testing that can identify COVID-19 (SARS-CoV-2).</a:t>
            </a:r>
          </a:p>
          <a:p>
            <a:pPr marL="571500" indent="-571500">
              <a:buFont typeface="Arial" panose="020B0604020202020204" pitchFamily="34" charset="0"/>
              <a:buChar char="•"/>
            </a:pPr>
            <a:r>
              <a:rPr lang="en-US" sz="2000" dirty="0"/>
              <a:t>Can be used at point-of-care</a:t>
            </a:r>
          </a:p>
          <a:p>
            <a:pPr marL="571500" indent="-571500">
              <a:buFont typeface="Arial" panose="020B0604020202020204" pitchFamily="34" charset="0"/>
              <a:buChar char="•"/>
            </a:pPr>
            <a:r>
              <a:rPr lang="en-US" sz="2000" dirty="0"/>
              <a:t>Results can be obtained in about 15 minutes</a:t>
            </a:r>
          </a:p>
          <a:p>
            <a:pPr marL="571500" indent="-571500">
              <a:buFont typeface="Arial" panose="020B0604020202020204" pitchFamily="34" charset="0"/>
              <a:buChar char="•"/>
            </a:pPr>
            <a:r>
              <a:rPr lang="en-US" sz="2000" dirty="0"/>
              <a:t>Generally less sensitive than viral testing that detects nucleic acid using reverse transcription polymerase chain reaction (RT-PCR)</a:t>
            </a:r>
          </a:p>
          <a:p>
            <a:pPr marL="571500" indent="-571500">
              <a:buFont typeface="Arial" panose="020B0604020202020204" pitchFamily="34" charset="0"/>
              <a:buChar char="•"/>
            </a:pPr>
            <a:r>
              <a:rPr lang="en-US" sz="2000" dirty="0"/>
              <a:t>Perform best when individual is tested in the early stages of COVID-19 infection (Viral load is generally at it’s highest)</a:t>
            </a:r>
          </a:p>
          <a:p>
            <a:pPr marL="571500" indent="-571500">
              <a:buFont typeface="Arial" panose="020B0604020202020204" pitchFamily="34" charset="0"/>
              <a:buChar char="•"/>
            </a:pPr>
            <a:r>
              <a:rPr lang="en-US" sz="2000" dirty="0"/>
              <a:t>Can be used for screening in high-risk settings (i.e. LTC facilities)</a:t>
            </a:r>
          </a:p>
          <a:p>
            <a:pPr marL="571500" indent="-571500">
              <a:buFont typeface="Arial" panose="020B0604020202020204" pitchFamily="34" charset="0"/>
              <a:buChar char="•"/>
            </a:pPr>
            <a:r>
              <a:rPr lang="en-US" sz="2000" dirty="0"/>
              <a:t>Allows for prompt implementation of Infection Prevention and Control measures to prevent transmission</a:t>
            </a:r>
          </a:p>
          <a:p>
            <a:endParaRPr lang="en-US" sz="2000" dirty="0"/>
          </a:p>
        </p:txBody>
      </p:sp>
    </p:spTree>
    <p:extLst>
      <p:ext uri="{BB962C8B-B14F-4D97-AF65-F5344CB8AC3E}">
        <p14:creationId xmlns:p14="http://schemas.microsoft.com/office/powerpoint/2010/main" val="2239691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a:xfrm>
            <a:off x="457200" y="274638"/>
            <a:ext cx="8229600" cy="1143000"/>
          </a:xfrm>
        </p:spPr>
        <p:txBody>
          <a:bodyPr anchor="ctr">
            <a:normAutofit/>
          </a:bodyPr>
          <a:lstStyle/>
          <a:p>
            <a:r>
              <a:rPr lang="en-US" dirty="0"/>
              <a:t>Gold Standard</a:t>
            </a:r>
          </a:p>
        </p:txBody>
      </p:sp>
      <p:sp>
        <p:nvSpPr>
          <p:cNvPr id="3" name="Content Placeholder 2">
            <a:extLst>
              <a:ext uri="{FF2B5EF4-FFF2-40B4-BE49-F238E27FC236}">
                <a16:creationId xmlns:a16="http://schemas.microsoft.com/office/drawing/2014/main" id="{ABB248C0-3237-45DB-890E-72F9A4C3B659}"/>
              </a:ext>
            </a:extLst>
          </p:cNvPr>
          <p:cNvSpPr>
            <a:spLocks noGrp="1"/>
          </p:cNvSpPr>
          <p:nvPr>
            <p:ph sz="half" idx="1"/>
          </p:nvPr>
        </p:nvSpPr>
        <p:spPr>
          <a:xfrm>
            <a:off x="457200" y="1928018"/>
            <a:ext cx="4038600" cy="4525963"/>
          </a:xfrm>
        </p:spPr>
        <p:txBody>
          <a:bodyPr>
            <a:normAutofit/>
          </a:bodyPr>
          <a:lstStyle/>
          <a:p>
            <a:pPr marL="0" indent="0">
              <a:buNone/>
            </a:pPr>
            <a:r>
              <a:rPr lang="en-US" b="0" i="0" dirty="0">
                <a:effectLst/>
              </a:rPr>
              <a:t>The “gold standard” for clinical diagnostic detection of SARS-CoV-2 remains RT-PCR. </a:t>
            </a:r>
            <a:endParaRPr lang="en-US" dirty="0"/>
          </a:p>
          <a:p>
            <a:endParaRPr lang="en-US" dirty="0"/>
          </a:p>
        </p:txBody>
      </p:sp>
      <p:pic>
        <p:nvPicPr>
          <p:cNvPr id="6" name="Content Placeholder 4" descr="A picture containing table&#10;&#10;Description automatically generated">
            <a:extLst>
              <a:ext uri="{FF2B5EF4-FFF2-40B4-BE49-F238E27FC236}">
                <a16:creationId xmlns:a16="http://schemas.microsoft.com/office/drawing/2014/main" id="{102A1A08-57A0-4FCD-A8B5-EF8DE2778C7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61081" y="2651601"/>
            <a:ext cx="4038600" cy="2423160"/>
          </a:xfrm>
          <a:prstGeom prst="rect">
            <a:avLst/>
          </a:prstGeom>
          <a:noFill/>
        </p:spPr>
      </p:pic>
      <p:sp>
        <p:nvSpPr>
          <p:cNvPr id="8" name="TextBox 7">
            <a:extLst>
              <a:ext uri="{FF2B5EF4-FFF2-40B4-BE49-F238E27FC236}">
                <a16:creationId xmlns:a16="http://schemas.microsoft.com/office/drawing/2014/main" id="{9A5AECE9-AFF0-4F64-BA26-D77F6FB9F74C}"/>
              </a:ext>
            </a:extLst>
          </p:cNvPr>
          <p:cNvSpPr txBox="1"/>
          <p:nvPr/>
        </p:nvSpPr>
        <p:spPr>
          <a:xfrm>
            <a:off x="457200" y="4191000"/>
            <a:ext cx="3106783" cy="738664"/>
          </a:xfrm>
          <a:prstGeom prst="rect">
            <a:avLst/>
          </a:prstGeom>
          <a:noFill/>
        </p:spPr>
        <p:txBody>
          <a:bodyPr wrap="square">
            <a:spAutoFit/>
          </a:bodyPr>
          <a:lstStyle/>
          <a:p>
            <a:r>
              <a:rPr lang="en-US" sz="1400" dirty="0">
                <a:hlinkClick r:id="rId3"/>
              </a:rPr>
              <a:t>https://www.cdc.gov/coronavirus/2019-ncov/lab/resources/antigen-tests-guidelines.html#table1</a:t>
            </a:r>
            <a:r>
              <a:rPr lang="en-US" sz="1400" dirty="0"/>
              <a:t> </a:t>
            </a:r>
          </a:p>
        </p:txBody>
      </p:sp>
    </p:spTree>
    <p:extLst>
      <p:ext uri="{BB962C8B-B14F-4D97-AF65-F5344CB8AC3E}">
        <p14:creationId xmlns:p14="http://schemas.microsoft.com/office/powerpoint/2010/main" val="3310659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Screening</a:t>
            </a:r>
          </a:p>
        </p:txBody>
      </p:sp>
      <p:sp>
        <p:nvSpPr>
          <p:cNvPr id="3" name="Content Placeholder 2">
            <a:extLst>
              <a:ext uri="{FF2B5EF4-FFF2-40B4-BE49-F238E27FC236}">
                <a16:creationId xmlns:a16="http://schemas.microsoft.com/office/drawing/2014/main" id="{ABB248C0-3237-45DB-890E-72F9A4C3B659}"/>
              </a:ext>
            </a:extLst>
          </p:cNvPr>
          <p:cNvSpPr>
            <a:spLocks noGrp="1"/>
          </p:cNvSpPr>
          <p:nvPr>
            <p:ph idx="1"/>
          </p:nvPr>
        </p:nvSpPr>
        <p:spPr>
          <a:xfrm>
            <a:off x="5715000" y="1828800"/>
            <a:ext cx="3276600" cy="3200399"/>
          </a:xfrm>
        </p:spPr>
        <p:txBody>
          <a:bodyPr>
            <a:normAutofit fontScale="85000" lnSpcReduction="10000"/>
          </a:bodyPr>
          <a:lstStyle/>
          <a:p>
            <a:pPr marL="0" indent="0">
              <a:buNone/>
            </a:pPr>
            <a:r>
              <a:rPr lang="en-US" b="0" i="0" dirty="0">
                <a:solidFill>
                  <a:srgbClr val="000000"/>
                </a:solidFill>
                <a:effectLst/>
                <a:latin typeface="Open Sans"/>
              </a:rPr>
              <a:t>“When used for </a:t>
            </a:r>
            <a:r>
              <a:rPr lang="en-US" b="1" i="1" dirty="0">
                <a:solidFill>
                  <a:srgbClr val="000000"/>
                </a:solidFill>
                <a:effectLst/>
                <a:latin typeface="Open Sans"/>
              </a:rPr>
              <a:t>screening testing</a:t>
            </a:r>
            <a:r>
              <a:rPr lang="en-US" b="0" i="0" dirty="0">
                <a:solidFill>
                  <a:srgbClr val="000000"/>
                </a:solidFill>
                <a:effectLst/>
                <a:latin typeface="Open Sans"/>
              </a:rPr>
              <a:t> in congregate settings, test results for SARS-CoV-2 should be considered presumptive”</a:t>
            </a:r>
            <a:endParaRPr lang="en-US" dirty="0"/>
          </a:p>
          <a:p>
            <a:endParaRPr lang="en-US" dirty="0"/>
          </a:p>
        </p:txBody>
      </p:sp>
      <p:pic>
        <p:nvPicPr>
          <p:cNvPr id="5" name="Picture 4" descr="A person in a blue shirt&#10;&#10;Description automatically generated">
            <a:extLst>
              <a:ext uri="{FF2B5EF4-FFF2-40B4-BE49-F238E27FC236}">
                <a16:creationId xmlns:a16="http://schemas.microsoft.com/office/drawing/2014/main" id="{CD85CF13-197A-4D96-A27F-19BC9204A2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1828800"/>
            <a:ext cx="4798200" cy="3200399"/>
          </a:xfrm>
          <a:prstGeom prst="rect">
            <a:avLst/>
          </a:prstGeom>
          <a:ln>
            <a:noFill/>
          </a:ln>
          <a:effectLst>
            <a:softEdge rad="112500"/>
          </a:effectLst>
        </p:spPr>
      </p:pic>
      <p:sp>
        <p:nvSpPr>
          <p:cNvPr id="7" name="TextBox 6">
            <a:extLst>
              <a:ext uri="{FF2B5EF4-FFF2-40B4-BE49-F238E27FC236}">
                <a16:creationId xmlns:a16="http://schemas.microsoft.com/office/drawing/2014/main" id="{F8929C9D-13A5-40AA-96FE-2A7E93493870}"/>
              </a:ext>
            </a:extLst>
          </p:cNvPr>
          <p:cNvSpPr txBox="1"/>
          <p:nvPr/>
        </p:nvSpPr>
        <p:spPr>
          <a:xfrm>
            <a:off x="5103000" y="5257800"/>
            <a:ext cx="3583800" cy="646331"/>
          </a:xfrm>
          <a:prstGeom prst="rect">
            <a:avLst/>
          </a:prstGeom>
          <a:noFill/>
        </p:spPr>
        <p:txBody>
          <a:bodyPr wrap="square">
            <a:spAutoFit/>
          </a:bodyPr>
          <a:lstStyle/>
          <a:p>
            <a:pPr algn="r"/>
            <a:r>
              <a:rPr lang="en-US" sz="1200" dirty="0"/>
              <a:t> </a:t>
            </a:r>
            <a:r>
              <a:rPr lang="en-US" sz="1200" dirty="0">
                <a:hlinkClick r:id="rId4"/>
              </a:rPr>
              <a:t>https://www.cdc.gov/coronavirus/2019-ncov/lab/resources/antigen-tests-guidelines.html#table1</a:t>
            </a:r>
            <a:r>
              <a:rPr lang="en-US" sz="1200" dirty="0"/>
              <a:t> </a:t>
            </a:r>
          </a:p>
        </p:txBody>
      </p:sp>
    </p:spTree>
    <p:extLst>
      <p:ext uri="{BB962C8B-B14F-4D97-AF65-F5344CB8AC3E}">
        <p14:creationId xmlns:p14="http://schemas.microsoft.com/office/powerpoint/2010/main" val="23119553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Summary Table </a:t>
            </a:r>
          </a:p>
        </p:txBody>
      </p:sp>
      <p:pic>
        <p:nvPicPr>
          <p:cNvPr id="4" name="Content Placeholder 6">
            <a:extLst>
              <a:ext uri="{FF2B5EF4-FFF2-40B4-BE49-F238E27FC236}">
                <a16:creationId xmlns:a16="http://schemas.microsoft.com/office/drawing/2014/main" id="{F034C78C-55DC-4AB4-A0F7-DF90CFA6DC8C}"/>
              </a:ext>
            </a:extLst>
          </p:cNvPr>
          <p:cNvPicPr>
            <a:picLocks noGrp="1" noChangeAspect="1"/>
          </p:cNvPicPr>
          <p:nvPr>
            <p:ph idx="1"/>
          </p:nvPr>
        </p:nvPicPr>
        <p:blipFill>
          <a:blip r:embed="rId3"/>
          <a:stretch>
            <a:fillRect/>
          </a:stretch>
        </p:blipFill>
        <p:spPr>
          <a:xfrm>
            <a:off x="679939" y="1524000"/>
            <a:ext cx="8006861" cy="4276392"/>
          </a:xfrm>
          <a:prstGeom prst="rect">
            <a:avLst/>
          </a:prstGeom>
        </p:spPr>
      </p:pic>
      <p:sp>
        <p:nvSpPr>
          <p:cNvPr id="6" name="TextBox 5">
            <a:extLst>
              <a:ext uri="{FF2B5EF4-FFF2-40B4-BE49-F238E27FC236}">
                <a16:creationId xmlns:a16="http://schemas.microsoft.com/office/drawing/2014/main" id="{4961AA14-4DB1-437D-9E45-2A6C3972DF2D}"/>
              </a:ext>
            </a:extLst>
          </p:cNvPr>
          <p:cNvSpPr txBox="1"/>
          <p:nvPr/>
        </p:nvSpPr>
        <p:spPr>
          <a:xfrm>
            <a:off x="2667000" y="5775949"/>
            <a:ext cx="6142892" cy="261610"/>
          </a:xfrm>
          <a:prstGeom prst="rect">
            <a:avLst/>
          </a:prstGeom>
          <a:noFill/>
        </p:spPr>
        <p:txBody>
          <a:bodyPr wrap="square">
            <a:spAutoFit/>
          </a:bodyPr>
          <a:lstStyle/>
          <a:p>
            <a:pPr algn="r"/>
            <a:r>
              <a:rPr lang="en-US" sz="1100" dirty="0">
                <a:hlinkClick r:id="rId4"/>
              </a:rPr>
              <a:t>https://www.cdc.gov/coronavirus/2019-ncov/lab/resources/antigen-tests-guidelines.html#table1</a:t>
            </a:r>
            <a:r>
              <a:rPr lang="en-US" sz="1100" dirty="0"/>
              <a:t> </a:t>
            </a:r>
          </a:p>
        </p:txBody>
      </p:sp>
    </p:spTree>
    <p:extLst>
      <p:ext uri="{BB962C8B-B14F-4D97-AF65-F5344CB8AC3E}">
        <p14:creationId xmlns:p14="http://schemas.microsoft.com/office/powerpoint/2010/main" val="3467110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Reporting </a:t>
            </a:r>
          </a:p>
        </p:txBody>
      </p:sp>
      <p:sp>
        <p:nvSpPr>
          <p:cNvPr id="3" name="Content Placeholder 2">
            <a:extLst>
              <a:ext uri="{FF2B5EF4-FFF2-40B4-BE49-F238E27FC236}">
                <a16:creationId xmlns:a16="http://schemas.microsoft.com/office/drawing/2014/main" id="{ABB248C0-3237-45DB-890E-72F9A4C3B659}"/>
              </a:ext>
            </a:extLst>
          </p:cNvPr>
          <p:cNvSpPr>
            <a:spLocks noGrp="1"/>
          </p:cNvSpPr>
          <p:nvPr>
            <p:ph idx="1"/>
          </p:nvPr>
        </p:nvSpPr>
        <p:spPr>
          <a:xfrm>
            <a:off x="457200" y="1600201"/>
            <a:ext cx="8229600" cy="3810000"/>
          </a:xfrm>
        </p:spPr>
        <p:txBody>
          <a:bodyPr>
            <a:normAutofit/>
          </a:bodyPr>
          <a:lstStyle/>
          <a:p>
            <a:pPr marL="0" indent="0">
              <a:buNone/>
            </a:pPr>
            <a:r>
              <a:rPr lang="en-US" sz="3600" dirty="0">
                <a:effectLst/>
                <a:latin typeface="Segoe UI" panose="020B0502040204020203" pitchFamily="34" charset="0"/>
              </a:rPr>
              <a:t> "HHS has determined that nursing homes must report point-of-care testing through NHSN.“</a:t>
            </a:r>
          </a:p>
          <a:p>
            <a:pPr marL="0" indent="0">
              <a:buNone/>
            </a:pPr>
            <a:endParaRPr lang="en-US" dirty="0"/>
          </a:p>
        </p:txBody>
      </p:sp>
      <p:sp>
        <p:nvSpPr>
          <p:cNvPr id="5" name="TextBox 4">
            <a:extLst>
              <a:ext uri="{FF2B5EF4-FFF2-40B4-BE49-F238E27FC236}">
                <a16:creationId xmlns:a16="http://schemas.microsoft.com/office/drawing/2014/main" id="{7C518522-1494-4971-935E-2AA1E450CA66}"/>
              </a:ext>
            </a:extLst>
          </p:cNvPr>
          <p:cNvSpPr txBox="1"/>
          <p:nvPr/>
        </p:nvSpPr>
        <p:spPr>
          <a:xfrm>
            <a:off x="4114800" y="5131099"/>
            <a:ext cx="4572000" cy="646331"/>
          </a:xfrm>
          <a:prstGeom prst="rect">
            <a:avLst/>
          </a:prstGeom>
          <a:noFill/>
        </p:spPr>
        <p:txBody>
          <a:bodyPr wrap="square">
            <a:spAutoFit/>
          </a:bodyPr>
          <a:lstStyle/>
          <a:p>
            <a:pPr marL="0" indent="0" algn="r">
              <a:buNone/>
            </a:pPr>
            <a:endParaRPr lang="en-US" sz="1200" dirty="0">
              <a:latin typeface="Segoe UI" panose="020B0502040204020203" pitchFamily="34" charset="0"/>
            </a:endParaRPr>
          </a:p>
          <a:p>
            <a:pPr marL="0" indent="0" algn="r">
              <a:buNone/>
            </a:pPr>
            <a:r>
              <a:rPr lang="en-US" sz="1200" dirty="0">
                <a:effectLst/>
                <a:latin typeface="Segoe UI" panose="020B0502040204020203" pitchFamily="34" charset="0"/>
              </a:rPr>
              <a:t> https://www.hhs.gov/sites/default/files/covid-19-laboratory-data-reporting-guidance.pdf</a:t>
            </a:r>
            <a:endParaRPr lang="en-US" sz="1200" dirty="0">
              <a:effectLst/>
              <a:latin typeface="Arial" panose="020B0604020202020204" pitchFamily="34" charset="0"/>
            </a:endParaRPr>
          </a:p>
        </p:txBody>
      </p:sp>
      <p:pic>
        <p:nvPicPr>
          <p:cNvPr id="6" name="Picture 5" descr="A person standing in front of a computer&#10;&#10;Description automatically generated">
            <a:extLst>
              <a:ext uri="{FF2B5EF4-FFF2-40B4-BE49-F238E27FC236}">
                <a16:creationId xmlns:a16="http://schemas.microsoft.com/office/drawing/2014/main" id="{1E76BAE8-EFDF-4D22-8A6C-00E81C8E2C8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800" y="3590228"/>
            <a:ext cx="3048000" cy="2033016"/>
          </a:xfrm>
          <a:prstGeom prst="rect">
            <a:avLst/>
          </a:prstGeom>
        </p:spPr>
      </p:pic>
    </p:spTree>
    <p:extLst>
      <p:ext uri="{BB962C8B-B14F-4D97-AF65-F5344CB8AC3E}">
        <p14:creationId xmlns:p14="http://schemas.microsoft.com/office/powerpoint/2010/main" val="3199611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Specimen Collection</a:t>
            </a:r>
          </a:p>
        </p:txBody>
      </p:sp>
      <p:sp>
        <p:nvSpPr>
          <p:cNvPr id="8" name="TextBox 7">
            <a:extLst>
              <a:ext uri="{FF2B5EF4-FFF2-40B4-BE49-F238E27FC236}">
                <a16:creationId xmlns:a16="http://schemas.microsoft.com/office/drawing/2014/main" id="{0E5D98C8-90F0-4CC9-AE5F-3AE71F0ADBDB}"/>
              </a:ext>
            </a:extLst>
          </p:cNvPr>
          <p:cNvSpPr txBox="1"/>
          <p:nvPr/>
        </p:nvSpPr>
        <p:spPr>
          <a:xfrm>
            <a:off x="2891330" y="5814356"/>
            <a:ext cx="6152606" cy="261610"/>
          </a:xfrm>
          <a:prstGeom prst="rect">
            <a:avLst/>
          </a:prstGeom>
          <a:noFill/>
        </p:spPr>
        <p:txBody>
          <a:bodyPr wrap="square">
            <a:spAutoFit/>
          </a:bodyPr>
          <a:lstStyle/>
          <a:p>
            <a:pPr algn="r"/>
            <a:r>
              <a:rPr lang="en-US" sz="1100" dirty="0"/>
              <a:t> </a:t>
            </a:r>
            <a:r>
              <a:rPr lang="en-US" sz="1100" dirty="0">
                <a:hlinkClick r:id="rId3"/>
              </a:rPr>
              <a:t>https://www.cdc.gov/coronavirus/2019-ncov/lab/guidelines-clinical-specimens.htm</a:t>
            </a:r>
            <a:r>
              <a:rPr lang="en-US" sz="1100" dirty="0"/>
              <a:t>l</a:t>
            </a:r>
          </a:p>
        </p:txBody>
      </p:sp>
      <p:pic>
        <p:nvPicPr>
          <p:cNvPr id="7" name="Content Placeholder 6">
            <a:extLst>
              <a:ext uri="{FF2B5EF4-FFF2-40B4-BE49-F238E27FC236}">
                <a16:creationId xmlns:a16="http://schemas.microsoft.com/office/drawing/2014/main" id="{DF5E46E6-F5F2-457B-9F70-98841CDFC00F}"/>
              </a:ext>
            </a:extLst>
          </p:cNvPr>
          <p:cNvPicPr>
            <a:picLocks noGrp="1" noChangeAspect="1"/>
          </p:cNvPicPr>
          <p:nvPr>
            <p:ph idx="1"/>
          </p:nvPr>
        </p:nvPicPr>
        <p:blipFill>
          <a:blip r:embed="rId4"/>
          <a:stretch>
            <a:fillRect/>
          </a:stretch>
        </p:blipFill>
        <p:spPr>
          <a:xfrm>
            <a:off x="304800" y="1672569"/>
            <a:ext cx="4458050" cy="4072865"/>
          </a:xfrm>
          <a:prstGeom prst="rect">
            <a:avLst/>
          </a:prstGeom>
        </p:spPr>
      </p:pic>
      <p:pic>
        <p:nvPicPr>
          <p:cNvPr id="9" name="Picture 8">
            <a:extLst>
              <a:ext uri="{FF2B5EF4-FFF2-40B4-BE49-F238E27FC236}">
                <a16:creationId xmlns:a16="http://schemas.microsoft.com/office/drawing/2014/main" id="{9A599975-8B5D-4B71-90E2-DA798D512DB9}"/>
              </a:ext>
            </a:extLst>
          </p:cNvPr>
          <p:cNvPicPr>
            <a:picLocks noChangeAspect="1"/>
          </p:cNvPicPr>
          <p:nvPr/>
        </p:nvPicPr>
        <p:blipFill>
          <a:blip r:embed="rId5"/>
          <a:stretch>
            <a:fillRect/>
          </a:stretch>
        </p:blipFill>
        <p:spPr>
          <a:xfrm>
            <a:off x="4907057" y="1707030"/>
            <a:ext cx="4136879" cy="4072865"/>
          </a:xfrm>
          <a:prstGeom prst="rect">
            <a:avLst/>
          </a:prstGeom>
        </p:spPr>
      </p:pic>
    </p:spTree>
    <p:extLst>
      <p:ext uri="{BB962C8B-B14F-4D97-AF65-F5344CB8AC3E}">
        <p14:creationId xmlns:p14="http://schemas.microsoft.com/office/powerpoint/2010/main" val="123503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PPE for Specimen Collection</a:t>
            </a:r>
          </a:p>
        </p:txBody>
      </p:sp>
      <p:pic>
        <p:nvPicPr>
          <p:cNvPr id="5" name="Picture 4">
            <a:extLst>
              <a:ext uri="{FF2B5EF4-FFF2-40B4-BE49-F238E27FC236}">
                <a16:creationId xmlns:a16="http://schemas.microsoft.com/office/drawing/2014/main" id="{3D56E31B-E162-48CA-A1DD-7C006F16CD5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2162" y="1644912"/>
            <a:ext cx="2471654" cy="1648593"/>
          </a:xfrm>
          <a:prstGeom prst="rect">
            <a:avLst/>
          </a:prstGeom>
          <a:ln>
            <a:noFill/>
          </a:ln>
          <a:effectLst>
            <a:softEdge rad="112500"/>
          </a:effectLst>
        </p:spPr>
      </p:pic>
      <p:pic>
        <p:nvPicPr>
          <p:cNvPr id="7" name="Picture 6" descr="A picture containing clothing&#10;&#10;Description automatically generated">
            <a:extLst>
              <a:ext uri="{FF2B5EF4-FFF2-40B4-BE49-F238E27FC236}">
                <a16:creationId xmlns:a16="http://schemas.microsoft.com/office/drawing/2014/main" id="{4EEE0232-4A66-4676-ABC0-67FF3E51F8B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7288" y="3399313"/>
            <a:ext cx="1942360" cy="1885410"/>
          </a:xfrm>
          <a:prstGeom prst="rect">
            <a:avLst/>
          </a:prstGeom>
        </p:spPr>
      </p:pic>
      <p:pic>
        <p:nvPicPr>
          <p:cNvPr id="9" name="Picture 8" descr="A picture containing clothing, dress, shirt&#10;&#10;Description automatically generated">
            <a:extLst>
              <a:ext uri="{FF2B5EF4-FFF2-40B4-BE49-F238E27FC236}">
                <a16:creationId xmlns:a16="http://schemas.microsoft.com/office/drawing/2014/main" id="{A5045779-6807-4517-B368-2DA6B2F70B3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88030" y="1417638"/>
            <a:ext cx="2967940" cy="4451910"/>
          </a:xfrm>
          <a:prstGeom prst="rect">
            <a:avLst/>
          </a:prstGeom>
          <a:ln>
            <a:noFill/>
          </a:ln>
          <a:effectLst>
            <a:softEdge rad="112500"/>
          </a:effectLst>
        </p:spPr>
      </p:pic>
      <p:pic>
        <p:nvPicPr>
          <p:cNvPr id="12" name="Picture 11" descr="Icon&#10;&#10;Description automatically generated">
            <a:extLst>
              <a:ext uri="{FF2B5EF4-FFF2-40B4-BE49-F238E27FC236}">
                <a16:creationId xmlns:a16="http://schemas.microsoft.com/office/drawing/2014/main" id="{58E7CD6B-0DC5-47F6-B123-14908EEE9FF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220528" y="3392510"/>
            <a:ext cx="2638772" cy="2287234"/>
          </a:xfrm>
          <a:prstGeom prst="rect">
            <a:avLst/>
          </a:prstGeom>
        </p:spPr>
      </p:pic>
      <p:pic>
        <p:nvPicPr>
          <p:cNvPr id="16" name="Picture 15">
            <a:extLst>
              <a:ext uri="{FF2B5EF4-FFF2-40B4-BE49-F238E27FC236}">
                <a16:creationId xmlns:a16="http://schemas.microsoft.com/office/drawing/2014/main" id="{D6AF5608-46C9-48CC-9563-86B68B4A07E1}"/>
              </a:ext>
            </a:extLst>
          </p:cNvPr>
          <p:cNvPicPr>
            <a:picLocks noChangeAspect="1"/>
          </p:cNvPicPr>
          <p:nvPr/>
        </p:nvPicPr>
        <p:blipFill>
          <a:blip r:embed="rId7"/>
          <a:stretch>
            <a:fillRect/>
          </a:stretch>
        </p:blipFill>
        <p:spPr>
          <a:xfrm>
            <a:off x="6645847" y="1644912"/>
            <a:ext cx="2213453" cy="1479288"/>
          </a:xfrm>
          <a:prstGeom prst="rect">
            <a:avLst/>
          </a:prstGeom>
          <a:ln>
            <a:noFill/>
          </a:ln>
          <a:effectLst>
            <a:softEdge rad="112500"/>
          </a:effectLst>
        </p:spPr>
      </p:pic>
    </p:spTree>
    <p:extLst>
      <p:ext uri="{BB962C8B-B14F-4D97-AF65-F5344CB8AC3E}">
        <p14:creationId xmlns:p14="http://schemas.microsoft.com/office/powerpoint/2010/main" val="24994200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Nasal Swab</a:t>
            </a:r>
          </a:p>
        </p:txBody>
      </p:sp>
      <p:sp>
        <p:nvSpPr>
          <p:cNvPr id="3" name="Content Placeholder 2">
            <a:extLst>
              <a:ext uri="{FF2B5EF4-FFF2-40B4-BE49-F238E27FC236}">
                <a16:creationId xmlns:a16="http://schemas.microsoft.com/office/drawing/2014/main" id="{ABB248C0-3237-45DB-890E-72F9A4C3B659}"/>
              </a:ext>
            </a:extLst>
          </p:cNvPr>
          <p:cNvSpPr>
            <a:spLocks noGrp="1"/>
          </p:cNvSpPr>
          <p:nvPr>
            <p:ph idx="1"/>
          </p:nvPr>
        </p:nvSpPr>
        <p:spPr/>
        <p:txBody>
          <a:bodyPr>
            <a:normAutofit lnSpcReduction="10000"/>
          </a:bodyPr>
          <a:lstStyle/>
          <a:p>
            <a:pPr marL="742950" indent="-742950">
              <a:buAutoNum type="arabicPeriod"/>
            </a:pPr>
            <a:r>
              <a:rPr lang="en-US" dirty="0"/>
              <a:t>Gather supplies</a:t>
            </a:r>
          </a:p>
          <a:p>
            <a:pPr marL="742950" indent="-742950">
              <a:buAutoNum type="arabicPeriod"/>
            </a:pPr>
            <a:r>
              <a:rPr lang="en-US" dirty="0"/>
              <a:t>Don PPE</a:t>
            </a:r>
          </a:p>
          <a:p>
            <a:pPr marL="742950" indent="-742950">
              <a:buAutoNum type="arabicPeriod"/>
            </a:pPr>
            <a:r>
              <a:rPr lang="en-US" dirty="0"/>
              <a:t>Use swab provided in packet</a:t>
            </a:r>
          </a:p>
          <a:p>
            <a:pPr marL="742950" indent="-742950">
              <a:buAutoNum type="arabicPeriod"/>
            </a:pPr>
            <a:r>
              <a:rPr lang="en-US" dirty="0"/>
              <a:t>Insert swab at least ½ inch inside the nostril</a:t>
            </a:r>
          </a:p>
          <a:p>
            <a:pPr marL="742950" indent="-742950">
              <a:buAutoNum type="arabicPeriod"/>
            </a:pPr>
            <a:r>
              <a:rPr lang="en-US" dirty="0"/>
              <a:t>Firmly sample the nasal membrane, rotating swab</a:t>
            </a:r>
          </a:p>
          <a:p>
            <a:pPr marL="742950" indent="-742950">
              <a:buAutoNum type="arabicPeriod"/>
            </a:pPr>
            <a:r>
              <a:rPr lang="en-US" dirty="0"/>
              <a:t>Leave in place for at least 15 seconds</a:t>
            </a:r>
          </a:p>
          <a:p>
            <a:pPr marL="742950" indent="-742950">
              <a:buAutoNum type="arabicPeriod"/>
            </a:pPr>
            <a:r>
              <a:rPr lang="en-US" dirty="0"/>
              <a:t>Sample both nostrils with same swab</a:t>
            </a:r>
          </a:p>
          <a:p>
            <a:pPr marL="0" indent="0">
              <a:buNone/>
            </a:pPr>
            <a:endParaRPr lang="en-US" dirty="0"/>
          </a:p>
        </p:txBody>
      </p:sp>
      <p:sp>
        <p:nvSpPr>
          <p:cNvPr id="5" name="TextBox 4">
            <a:extLst>
              <a:ext uri="{FF2B5EF4-FFF2-40B4-BE49-F238E27FC236}">
                <a16:creationId xmlns:a16="http://schemas.microsoft.com/office/drawing/2014/main" id="{E7F994EA-A17F-4724-9CBB-36ECD5A46E7A}"/>
              </a:ext>
            </a:extLst>
          </p:cNvPr>
          <p:cNvSpPr txBox="1"/>
          <p:nvPr/>
        </p:nvSpPr>
        <p:spPr>
          <a:xfrm>
            <a:off x="2520297" y="5836649"/>
            <a:ext cx="6142892" cy="261610"/>
          </a:xfrm>
          <a:prstGeom prst="rect">
            <a:avLst/>
          </a:prstGeom>
          <a:noFill/>
        </p:spPr>
        <p:txBody>
          <a:bodyPr wrap="square">
            <a:spAutoFit/>
          </a:bodyPr>
          <a:lstStyle/>
          <a:p>
            <a:pPr algn="r"/>
            <a:r>
              <a:rPr lang="en-US" sz="1100" dirty="0"/>
              <a:t> </a:t>
            </a:r>
            <a:r>
              <a:rPr lang="en-US" sz="1100" dirty="0">
                <a:hlinkClick r:id="rId3"/>
              </a:rPr>
              <a:t>https://www.cdc.gov/coronavirus/2019-ncov/lab/guidelines-clinical-specimens.html</a:t>
            </a:r>
            <a:r>
              <a:rPr lang="en-US" sz="1100" dirty="0"/>
              <a:t> </a:t>
            </a:r>
          </a:p>
        </p:txBody>
      </p:sp>
    </p:spTree>
    <p:extLst>
      <p:ext uri="{BB962C8B-B14F-4D97-AF65-F5344CB8AC3E}">
        <p14:creationId xmlns:p14="http://schemas.microsoft.com/office/powerpoint/2010/main" val="2478862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Nasopharyngeal Swab</a:t>
            </a:r>
          </a:p>
        </p:txBody>
      </p:sp>
      <p:sp>
        <p:nvSpPr>
          <p:cNvPr id="3" name="Content Placeholder 2">
            <a:extLst>
              <a:ext uri="{FF2B5EF4-FFF2-40B4-BE49-F238E27FC236}">
                <a16:creationId xmlns:a16="http://schemas.microsoft.com/office/drawing/2014/main" id="{ABB248C0-3237-45DB-890E-72F9A4C3B659}"/>
              </a:ext>
            </a:extLst>
          </p:cNvPr>
          <p:cNvSpPr>
            <a:spLocks noGrp="1"/>
          </p:cNvSpPr>
          <p:nvPr>
            <p:ph idx="1"/>
          </p:nvPr>
        </p:nvSpPr>
        <p:spPr>
          <a:xfrm>
            <a:off x="457200" y="1441491"/>
            <a:ext cx="8229600" cy="4525963"/>
          </a:xfrm>
        </p:spPr>
        <p:txBody>
          <a:bodyPr>
            <a:normAutofit fontScale="85000" lnSpcReduction="20000"/>
          </a:bodyPr>
          <a:lstStyle/>
          <a:p>
            <a:r>
              <a:rPr lang="en-US" b="0" i="0" dirty="0">
                <a:solidFill>
                  <a:srgbClr val="000000"/>
                </a:solidFill>
                <a:effectLst/>
                <a:latin typeface="Open Sans"/>
              </a:rPr>
              <a:t>Insert minitip swab with a flexible shaft (wire or plastic) through the nostril parallel to the palate (not upwards) until resistance is encountered or the distance is equivalent to that from the ear to the nostril of the patient, indicating contact with the nasopharynx. </a:t>
            </a:r>
          </a:p>
          <a:p>
            <a:r>
              <a:rPr lang="en-US" b="0" i="0" dirty="0">
                <a:solidFill>
                  <a:srgbClr val="000000"/>
                </a:solidFill>
                <a:effectLst/>
                <a:latin typeface="Open Sans"/>
              </a:rPr>
              <a:t>Swab should reach depth equal to distance from nostrils to outer opening of the ear. Gently rub and roll the swab. </a:t>
            </a:r>
          </a:p>
          <a:p>
            <a:r>
              <a:rPr lang="en-US" b="0" i="0" dirty="0">
                <a:solidFill>
                  <a:srgbClr val="000000"/>
                </a:solidFill>
                <a:effectLst/>
                <a:latin typeface="Open Sans"/>
              </a:rPr>
              <a:t>Leave swab in place for several seconds to absorb secretions. </a:t>
            </a:r>
          </a:p>
          <a:p>
            <a:r>
              <a:rPr lang="en-US" b="0" i="0" dirty="0">
                <a:solidFill>
                  <a:srgbClr val="000000"/>
                </a:solidFill>
                <a:effectLst/>
                <a:latin typeface="Open Sans"/>
              </a:rPr>
              <a:t>Slowly remove swab while rotating it</a:t>
            </a:r>
            <a:endParaRPr lang="en-US" dirty="0"/>
          </a:p>
          <a:p>
            <a:endParaRPr lang="en-US" dirty="0"/>
          </a:p>
        </p:txBody>
      </p:sp>
      <p:sp>
        <p:nvSpPr>
          <p:cNvPr id="5" name="TextBox 4">
            <a:extLst>
              <a:ext uri="{FF2B5EF4-FFF2-40B4-BE49-F238E27FC236}">
                <a16:creationId xmlns:a16="http://schemas.microsoft.com/office/drawing/2014/main" id="{E7F994EA-A17F-4724-9CBB-36ECD5A46E7A}"/>
              </a:ext>
            </a:extLst>
          </p:cNvPr>
          <p:cNvSpPr txBox="1"/>
          <p:nvPr/>
        </p:nvSpPr>
        <p:spPr>
          <a:xfrm>
            <a:off x="2520297" y="5836649"/>
            <a:ext cx="6142892" cy="261610"/>
          </a:xfrm>
          <a:prstGeom prst="rect">
            <a:avLst/>
          </a:prstGeom>
          <a:noFill/>
        </p:spPr>
        <p:txBody>
          <a:bodyPr wrap="square">
            <a:spAutoFit/>
          </a:bodyPr>
          <a:lstStyle/>
          <a:p>
            <a:pPr algn="r"/>
            <a:r>
              <a:rPr lang="en-US" sz="1100" dirty="0"/>
              <a:t> </a:t>
            </a:r>
            <a:r>
              <a:rPr lang="en-US" sz="1100" dirty="0">
                <a:hlinkClick r:id="rId3"/>
              </a:rPr>
              <a:t>https://www.cdc.gov/coronavirus/2019-ncov/lab/guidelines-clinical-specimens.html</a:t>
            </a:r>
            <a:r>
              <a:rPr lang="en-US" sz="1100" dirty="0"/>
              <a:t> </a:t>
            </a:r>
          </a:p>
        </p:txBody>
      </p:sp>
    </p:spTree>
    <p:extLst>
      <p:ext uri="{BB962C8B-B14F-4D97-AF65-F5344CB8AC3E}">
        <p14:creationId xmlns:p14="http://schemas.microsoft.com/office/powerpoint/2010/main" val="9961312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Oropharyngeal (throat) Swab</a:t>
            </a:r>
          </a:p>
        </p:txBody>
      </p:sp>
      <p:sp>
        <p:nvSpPr>
          <p:cNvPr id="3" name="Content Placeholder 2">
            <a:extLst>
              <a:ext uri="{FF2B5EF4-FFF2-40B4-BE49-F238E27FC236}">
                <a16:creationId xmlns:a16="http://schemas.microsoft.com/office/drawing/2014/main" id="{ABB248C0-3237-45DB-890E-72F9A4C3B659}"/>
              </a:ext>
            </a:extLst>
          </p:cNvPr>
          <p:cNvSpPr>
            <a:spLocks noGrp="1"/>
          </p:cNvSpPr>
          <p:nvPr>
            <p:ph idx="1"/>
          </p:nvPr>
        </p:nvSpPr>
        <p:spPr/>
        <p:txBody>
          <a:bodyPr>
            <a:normAutofit/>
          </a:bodyPr>
          <a:lstStyle/>
          <a:p>
            <a:pPr marL="742950" indent="-742950">
              <a:buAutoNum type="arabicPeriod"/>
            </a:pPr>
            <a:r>
              <a:rPr lang="en-US" b="0" i="0" dirty="0">
                <a:solidFill>
                  <a:srgbClr val="000000"/>
                </a:solidFill>
                <a:effectLst/>
                <a:latin typeface="Open Sans"/>
              </a:rPr>
              <a:t>Insert swab into the posterior pharynx and tonsillar areas.  </a:t>
            </a:r>
          </a:p>
          <a:p>
            <a:pPr marL="742950" indent="-742950">
              <a:buAutoNum type="arabicPeriod"/>
            </a:pPr>
            <a:r>
              <a:rPr lang="en-US" b="0" i="0" dirty="0">
                <a:solidFill>
                  <a:srgbClr val="000000"/>
                </a:solidFill>
                <a:effectLst/>
                <a:latin typeface="Open Sans"/>
              </a:rPr>
              <a:t>Rub swab over both tonsillar pillars and posterior oropharynx and </a:t>
            </a:r>
          </a:p>
          <a:p>
            <a:pPr marL="742950" indent="-742950">
              <a:buAutoNum type="arabicPeriod"/>
            </a:pPr>
            <a:r>
              <a:rPr lang="en-US" b="0" i="0" dirty="0">
                <a:solidFill>
                  <a:srgbClr val="000000"/>
                </a:solidFill>
                <a:effectLst/>
                <a:latin typeface="Open Sans"/>
              </a:rPr>
              <a:t>avoid touching the tongue, teeth, and gums</a:t>
            </a:r>
            <a:endParaRPr lang="en-US" dirty="0"/>
          </a:p>
        </p:txBody>
      </p:sp>
      <p:sp>
        <p:nvSpPr>
          <p:cNvPr id="5" name="TextBox 4">
            <a:extLst>
              <a:ext uri="{FF2B5EF4-FFF2-40B4-BE49-F238E27FC236}">
                <a16:creationId xmlns:a16="http://schemas.microsoft.com/office/drawing/2014/main" id="{E7F994EA-A17F-4724-9CBB-36ECD5A46E7A}"/>
              </a:ext>
            </a:extLst>
          </p:cNvPr>
          <p:cNvSpPr txBox="1"/>
          <p:nvPr/>
        </p:nvSpPr>
        <p:spPr>
          <a:xfrm>
            <a:off x="2520297" y="5836649"/>
            <a:ext cx="6142892" cy="261610"/>
          </a:xfrm>
          <a:prstGeom prst="rect">
            <a:avLst/>
          </a:prstGeom>
          <a:noFill/>
        </p:spPr>
        <p:txBody>
          <a:bodyPr wrap="square">
            <a:spAutoFit/>
          </a:bodyPr>
          <a:lstStyle/>
          <a:p>
            <a:pPr algn="r"/>
            <a:r>
              <a:rPr lang="en-US" sz="1100" dirty="0"/>
              <a:t> </a:t>
            </a:r>
            <a:r>
              <a:rPr lang="en-US" sz="1100" dirty="0">
                <a:hlinkClick r:id="rId3"/>
              </a:rPr>
              <a:t>https://www.cdc.gov/coronavirus/2019-ncov/lab/guidelines-clinical-specimens.html</a:t>
            </a:r>
            <a:r>
              <a:rPr lang="en-US" sz="1100" dirty="0"/>
              <a:t> </a:t>
            </a:r>
          </a:p>
        </p:txBody>
      </p:sp>
    </p:spTree>
    <p:extLst>
      <p:ext uri="{BB962C8B-B14F-4D97-AF65-F5344CB8AC3E}">
        <p14:creationId xmlns:p14="http://schemas.microsoft.com/office/powerpoint/2010/main" val="3855885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Objectives</a:t>
            </a:r>
            <a:endParaRPr lang="en-US" dirty="0"/>
          </a:p>
        </p:txBody>
      </p:sp>
      <p:sp>
        <p:nvSpPr>
          <p:cNvPr id="3" name="Content Placeholder 2"/>
          <p:cNvSpPr>
            <a:spLocks noGrp="1"/>
          </p:cNvSpPr>
          <p:nvPr>
            <p:ph idx="1"/>
          </p:nvPr>
        </p:nvSpPr>
        <p:spPr/>
        <p:txBody>
          <a:bodyPr>
            <a:normAutofit/>
          </a:bodyPr>
          <a:lstStyle/>
          <a:p>
            <a:pPr marL="0" indent="0">
              <a:buNone/>
            </a:pPr>
            <a:r>
              <a:rPr lang="en-US" dirty="0"/>
              <a:t>Upon completion of this presentation, participants should be able to:</a:t>
            </a:r>
          </a:p>
          <a:p>
            <a:pPr marL="742950" indent="-742950">
              <a:buAutoNum type="arabicPeriod"/>
            </a:pPr>
            <a:r>
              <a:rPr lang="en-US" dirty="0"/>
              <a:t>Verbalize the reasons COVID-19 testing is done in the facility</a:t>
            </a:r>
          </a:p>
          <a:p>
            <a:pPr marL="742950" indent="-742950">
              <a:buAutoNum type="arabicPeriod"/>
            </a:pPr>
            <a:r>
              <a:rPr lang="en-US" dirty="0"/>
              <a:t>Describe the types of COVID-19 testing</a:t>
            </a:r>
          </a:p>
          <a:p>
            <a:pPr marL="742950" indent="-742950">
              <a:buAutoNum type="arabicPeriod"/>
            </a:pPr>
            <a:r>
              <a:rPr lang="en-US" dirty="0"/>
              <a:t>Identify PPE necessary for testing</a:t>
            </a:r>
          </a:p>
          <a:p>
            <a:pPr marL="742950" indent="-742950">
              <a:buAutoNum type="arabicPeriod"/>
            </a:pPr>
            <a:r>
              <a:rPr lang="en-US" dirty="0"/>
              <a:t>Verbalize immediate follow-up for positive COVID-19 test results</a:t>
            </a:r>
          </a:p>
          <a:p>
            <a:pPr lvl="0"/>
            <a:endParaRPr lang="en-US" dirty="0"/>
          </a:p>
          <a:p>
            <a:pPr marL="0" indent="0">
              <a:buNone/>
            </a:pPr>
            <a:endParaRPr lang="en-US" dirty="0"/>
          </a:p>
        </p:txBody>
      </p:sp>
    </p:spTree>
    <p:extLst>
      <p:ext uri="{BB962C8B-B14F-4D97-AF65-F5344CB8AC3E}">
        <p14:creationId xmlns:p14="http://schemas.microsoft.com/office/powerpoint/2010/main" val="26016871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Anterior Nasal Swab</a:t>
            </a:r>
          </a:p>
        </p:txBody>
      </p:sp>
      <p:sp>
        <p:nvSpPr>
          <p:cNvPr id="3" name="Content Placeholder 2">
            <a:extLst>
              <a:ext uri="{FF2B5EF4-FFF2-40B4-BE49-F238E27FC236}">
                <a16:creationId xmlns:a16="http://schemas.microsoft.com/office/drawing/2014/main" id="{ABB248C0-3237-45DB-890E-72F9A4C3B659}"/>
              </a:ext>
            </a:extLst>
          </p:cNvPr>
          <p:cNvSpPr>
            <a:spLocks noGrp="1"/>
          </p:cNvSpPr>
          <p:nvPr>
            <p:ph idx="1"/>
          </p:nvPr>
        </p:nvSpPr>
        <p:spPr/>
        <p:txBody>
          <a:bodyPr>
            <a:normAutofit fontScale="85000" lnSpcReduction="20000"/>
          </a:bodyPr>
          <a:lstStyle/>
          <a:p>
            <a:pPr marL="742950" indent="-742950">
              <a:buAutoNum type="arabicPeriod"/>
            </a:pPr>
            <a:r>
              <a:rPr lang="en-US" b="0" i="0" dirty="0">
                <a:solidFill>
                  <a:srgbClr val="000000"/>
                </a:solidFill>
                <a:effectLst/>
                <a:latin typeface="Open Sans"/>
              </a:rPr>
              <a:t>Use a flocked tapered swab. </a:t>
            </a:r>
          </a:p>
          <a:p>
            <a:pPr marL="742950" indent="-742950">
              <a:buAutoNum type="arabicPeriod"/>
            </a:pPr>
            <a:r>
              <a:rPr lang="en-US" dirty="0">
                <a:solidFill>
                  <a:srgbClr val="000000"/>
                </a:solidFill>
                <a:latin typeface="Open Sans"/>
              </a:rPr>
              <a:t>Insert the entire absorpent TIP of the swab inside the nostril (1/2-3/4 of an inch)</a:t>
            </a:r>
          </a:p>
          <a:p>
            <a:pPr marL="742950" indent="-742950">
              <a:buAutoNum type="arabicPeriod"/>
            </a:pPr>
            <a:r>
              <a:rPr lang="en-US" b="0" i="0" dirty="0">
                <a:solidFill>
                  <a:srgbClr val="000000"/>
                </a:solidFill>
                <a:effectLst/>
                <a:latin typeface="Open Sans"/>
              </a:rPr>
              <a:t>Firmly sample the nasal wall by rotating swab in a circular motion against the nasal wall at least 4 times</a:t>
            </a:r>
          </a:p>
          <a:p>
            <a:pPr marL="742950" indent="-742950">
              <a:buAutoNum type="arabicPeriod"/>
            </a:pPr>
            <a:r>
              <a:rPr lang="en-US" dirty="0">
                <a:solidFill>
                  <a:srgbClr val="000000"/>
                </a:solidFill>
                <a:latin typeface="Open Sans"/>
              </a:rPr>
              <a:t>This should take approximately 15 seconds to collect the sample</a:t>
            </a:r>
          </a:p>
          <a:p>
            <a:pPr marL="742950" indent="-742950">
              <a:buAutoNum type="arabicPeriod"/>
            </a:pPr>
            <a:r>
              <a:rPr lang="en-US" b="0" i="0" dirty="0">
                <a:solidFill>
                  <a:srgbClr val="000000"/>
                </a:solidFill>
                <a:effectLst/>
                <a:latin typeface="Open Sans"/>
              </a:rPr>
              <a:t>Collect any nasal drainage that may be present on swab</a:t>
            </a:r>
          </a:p>
          <a:p>
            <a:pPr marL="742950" indent="-742950">
              <a:buAutoNum type="arabicPeriod"/>
            </a:pPr>
            <a:r>
              <a:rPr lang="en-US" dirty="0">
                <a:solidFill>
                  <a:srgbClr val="000000"/>
                </a:solidFill>
                <a:latin typeface="Open Sans"/>
              </a:rPr>
              <a:t>Both nostrils can be sampled with the same swab</a:t>
            </a:r>
            <a:endParaRPr lang="en-US" b="0" i="0" dirty="0">
              <a:solidFill>
                <a:srgbClr val="000000"/>
              </a:solidFill>
              <a:effectLst/>
              <a:latin typeface="Open Sans"/>
            </a:endParaRPr>
          </a:p>
        </p:txBody>
      </p:sp>
      <p:sp>
        <p:nvSpPr>
          <p:cNvPr id="5" name="TextBox 4">
            <a:extLst>
              <a:ext uri="{FF2B5EF4-FFF2-40B4-BE49-F238E27FC236}">
                <a16:creationId xmlns:a16="http://schemas.microsoft.com/office/drawing/2014/main" id="{E7F994EA-A17F-4724-9CBB-36ECD5A46E7A}"/>
              </a:ext>
            </a:extLst>
          </p:cNvPr>
          <p:cNvSpPr txBox="1"/>
          <p:nvPr/>
        </p:nvSpPr>
        <p:spPr>
          <a:xfrm>
            <a:off x="2520297" y="5836649"/>
            <a:ext cx="6142892" cy="261610"/>
          </a:xfrm>
          <a:prstGeom prst="rect">
            <a:avLst/>
          </a:prstGeom>
          <a:noFill/>
        </p:spPr>
        <p:txBody>
          <a:bodyPr wrap="square">
            <a:spAutoFit/>
          </a:bodyPr>
          <a:lstStyle/>
          <a:p>
            <a:pPr algn="r"/>
            <a:r>
              <a:rPr lang="en-US" sz="1100" dirty="0"/>
              <a:t> </a:t>
            </a:r>
            <a:r>
              <a:rPr lang="en-US" sz="1100" dirty="0">
                <a:hlinkClick r:id="rId3"/>
              </a:rPr>
              <a:t>https://www.cdc.gov/coronavirus/2019-ncov/lab/guidelines-clinical-specimens.html</a:t>
            </a:r>
            <a:r>
              <a:rPr lang="en-US" sz="1100" dirty="0"/>
              <a:t> </a:t>
            </a:r>
          </a:p>
        </p:txBody>
      </p:sp>
    </p:spTree>
    <p:extLst>
      <p:ext uri="{BB962C8B-B14F-4D97-AF65-F5344CB8AC3E}">
        <p14:creationId xmlns:p14="http://schemas.microsoft.com/office/powerpoint/2010/main" val="234098545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Specific Testing Device </a:t>
            </a:r>
          </a:p>
        </p:txBody>
      </p:sp>
      <p:sp>
        <p:nvSpPr>
          <p:cNvPr id="3" name="Content Placeholder 2">
            <a:extLst>
              <a:ext uri="{FF2B5EF4-FFF2-40B4-BE49-F238E27FC236}">
                <a16:creationId xmlns:a16="http://schemas.microsoft.com/office/drawing/2014/main" id="{ABB248C0-3237-45DB-890E-72F9A4C3B659}"/>
              </a:ext>
            </a:extLst>
          </p:cNvPr>
          <p:cNvSpPr>
            <a:spLocks noGrp="1"/>
          </p:cNvSpPr>
          <p:nvPr>
            <p:ph idx="1"/>
          </p:nvPr>
        </p:nvSpPr>
        <p:spPr/>
        <p:txBody>
          <a:bodyPr>
            <a:normAutofit/>
          </a:bodyPr>
          <a:lstStyle/>
          <a:p>
            <a:r>
              <a:rPr lang="en-US" dirty="0">
                <a:solidFill>
                  <a:srgbClr val="FF0000"/>
                </a:solidFill>
              </a:rPr>
              <a:t>Add specific manufacture device instructions here</a:t>
            </a:r>
          </a:p>
          <a:p>
            <a:r>
              <a:rPr lang="en-US" sz="2000" dirty="0"/>
              <a:t>Quidel - </a:t>
            </a:r>
            <a:r>
              <a:rPr lang="en-US" sz="2000" dirty="0">
                <a:hlinkClick r:id="rId3"/>
              </a:rPr>
              <a:t>https://togetheragain.quidel.com/</a:t>
            </a:r>
            <a:endParaRPr lang="en-US" sz="2000" dirty="0"/>
          </a:p>
          <a:p>
            <a:r>
              <a:rPr lang="en-US" sz="2000" dirty="0"/>
              <a:t>BD Veritor System - </a:t>
            </a:r>
            <a:r>
              <a:rPr lang="en-US" sz="2000" dirty="0">
                <a:hlinkClick r:id="rId4"/>
              </a:rPr>
              <a:t>https://www.bdveritor.com/</a:t>
            </a:r>
            <a:r>
              <a:rPr lang="en-US" sz="2000" dirty="0"/>
              <a:t> </a:t>
            </a:r>
          </a:p>
          <a:p>
            <a:r>
              <a:rPr lang="en-US" sz="2000" dirty="0"/>
              <a:t>Abbott Binax Now - </a:t>
            </a:r>
            <a:r>
              <a:rPr lang="en-US" sz="2000" dirty="0">
                <a:hlinkClick r:id="rId5"/>
              </a:rPr>
              <a:t>https://www.globalpointofcare.abbott/en/support/product-installation-training/navica-brand/navica-binaxnow-ag-training.html</a:t>
            </a:r>
            <a:r>
              <a:rPr lang="en-US" sz="2000" dirty="0"/>
              <a:t> </a:t>
            </a:r>
          </a:p>
        </p:txBody>
      </p:sp>
    </p:spTree>
    <p:extLst>
      <p:ext uri="{BB962C8B-B14F-4D97-AF65-F5344CB8AC3E}">
        <p14:creationId xmlns:p14="http://schemas.microsoft.com/office/powerpoint/2010/main" val="18517169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p:txBody>
          <a:bodyPr/>
          <a:lstStyle/>
          <a:p>
            <a:r>
              <a:rPr lang="en-US" dirty="0"/>
              <a:t>Follow-up with Test Results</a:t>
            </a:r>
          </a:p>
        </p:txBody>
      </p:sp>
      <p:sp>
        <p:nvSpPr>
          <p:cNvPr id="3" name="Content Placeholder 2">
            <a:extLst>
              <a:ext uri="{FF2B5EF4-FFF2-40B4-BE49-F238E27FC236}">
                <a16:creationId xmlns:a16="http://schemas.microsoft.com/office/drawing/2014/main" id="{ABB248C0-3237-45DB-890E-72F9A4C3B659}"/>
              </a:ext>
            </a:extLst>
          </p:cNvPr>
          <p:cNvSpPr>
            <a:spLocks noGrp="1"/>
          </p:cNvSpPr>
          <p:nvPr>
            <p:ph idx="1"/>
          </p:nvPr>
        </p:nvSpPr>
        <p:spPr/>
        <p:txBody>
          <a:bodyPr/>
          <a:lstStyle/>
          <a:p>
            <a:pPr marL="742950" indent="-742950">
              <a:buAutoNum type="arabicPeriod"/>
            </a:pPr>
            <a:r>
              <a:rPr lang="en-US" dirty="0"/>
              <a:t>Immediate placement decision for resident</a:t>
            </a:r>
          </a:p>
          <a:p>
            <a:pPr marL="742950" indent="-742950">
              <a:buAutoNum type="arabicPeriod"/>
            </a:pPr>
            <a:r>
              <a:rPr lang="en-US" dirty="0"/>
              <a:t>Employee:  Send home immediately</a:t>
            </a:r>
          </a:p>
          <a:p>
            <a:pPr marL="742950" indent="-742950">
              <a:buAutoNum type="arabicPeriod"/>
            </a:pPr>
            <a:r>
              <a:rPr lang="en-US" dirty="0"/>
              <a:t>Notifications</a:t>
            </a:r>
          </a:p>
          <a:p>
            <a:pPr marL="742950" indent="-742950">
              <a:buAutoNum type="arabicPeriod"/>
            </a:pPr>
            <a:r>
              <a:rPr lang="en-US" dirty="0"/>
              <a:t>Retesting</a:t>
            </a:r>
          </a:p>
          <a:p>
            <a:pPr marL="742950" indent="-742950">
              <a:buAutoNum type="arabicPeriod"/>
            </a:pPr>
            <a:r>
              <a:rPr lang="en-US" dirty="0"/>
              <a:t>Facility Plan</a:t>
            </a:r>
          </a:p>
        </p:txBody>
      </p:sp>
    </p:spTree>
    <p:extLst>
      <p:ext uri="{BB962C8B-B14F-4D97-AF65-F5344CB8AC3E}">
        <p14:creationId xmlns:p14="http://schemas.microsoft.com/office/powerpoint/2010/main" val="41700822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86BC53-761D-4498-88AA-062E13CE0BD6}"/>
              </a:ext>
            </a:extLst>
          </p:cNvPr>
          <p:cNvSpPr>
            <a:spLocks noGrp="1"/>
          </p:cNvSpPr>
          <p:nvPr>
            <p:ph type="title"/>
          </p:nvPr>
        </p:nvSpPr>
        <p:spPr>
          <a:xfrm>
            <a:off x="457200" y="274638"/>
            <a:ext cx="8229600" cy="1143000"/>
          </a:xfrm>
        </p:spPr>
        <p:txBody>
          <a:bodyPr anchor="ctr">
            <a:normAutofit/>
          </a:bodyPr>
          <a:lstStyle/>
          <a:p>
            <a:r>
              <a:rPr lang="en-US" dirty="0"/>
              <a:t>Cleaning and Disinfecting</a:t>
            </a:r>
          </a:p>
        </p:txBody>
      </p:sp>
      <p:pic>
        <p:nvPicPr>
          <p:cNvPr id="5" name="Picture 4">
            <a:extLst>
              <a:ext uri="{FF2B5EF4-FFF2-40B4-BE49-F238E27FC236}">
                <a16:creationId xmlns:a16="http://schemas.microsoft.com/office/drawing/2014/main" id="{D93577B9-4FDA-4A2B-B9CC-6EEBD4B50F2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5604" b="14980"/>
          <a:stretch/>
        </p:blipFill>
        <p:spPr>
          <a:xfrm>
            <a:off x="457200" y="1600200"/>
            <a:ext cx="8229600" cy="4525963"/>
          </a:xfrm>
          <a:prstGeom prst="rect">
            <a:avLst/>
          </a:prstGeom>
          <a:ln>
            <a:noFill/>
          </a:ln>
          <a:effectLst>
            <a:softEdge rad="112500"/>
          </a:effectLst>
        </p:spPr>
      </p:pic>
    </p:spTree>
    <p:extLst>
      <p:ext uri="{BB962C8B-B14F-4D97-AF65-F5344CB8AC3E}">
        <p14:creationId xmlns:p14="http://schemas.microsoft.com/office/powerpoint/2010/main" val="38702899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descr="A girl in a blue shirt&#10;&#10;Description automatically generated">
            <a:extLst>
              <a:ext uri="{FF2B5EF4-FFF2-40B4-BE49-F238E27FC236}">
                <a16:creationId xmlns:a16="http://schemas.microsoft.com/office/drawing/2014/main" id="{AD1B97D1-60C7-41C6-9A7D-0EBD0AFCDBBE}"/>
              </a:ext>
            </a:extLst>
          </p:cNvPr>
          <p:cNvPicPr>
            <a:picLocks noChangeAspect="1"/>
          </p:cNvPicPr>
          <p:nvPr/>
        </p:nvPicPr>
        <p:blipFill rotWithShape="1">
          <a:blip r:embed="rId3">
            <a:extLst>
              <a:ext uri="{28A0092B-C50C-407E-A947-70E740481C1C}">
                <a14:useLocalDpi xmlns:a14="http://schemas.microsoft.com/office/drawing/2010/main" val="0"/>
              </a:ext>
            </a:extLst>
          </a:blip>
          <a:srcRect r="24010" b="2"/>
          <a:stretch/>
        </p:blipFill>
        <p:spPr>
          <a:xfrm>
            <a:off x="3981360" y="-17929"/>
            <a:ext cx="5162640" cy="5638800"/>
          </a:xfrm>
          <a:custGeom>
            <a:avLst/>
            <a:gdLst>
              <a:gd name="connsiteX0" fmla="*/ 45571 w 6278877"/>
              <a:gd name="connsiteY0" fmla="*/ 0 h 6858000"/>
              <a:gd name="connsiteX1" fmla="*/ 6278877 w 6278877"/>
              <a:gd name="connsiteY1" fmla="*/ 0 h 6858000"/>
              <a:gd name="connsiteX2" fmla="*/ 6278877 w 6278877"/>
              <a:gd name="connsiteY2" fmla="*/ 6858000 h 6858000"/>
              <a:gd name="connsiteX3" fmla="*/ 3292307 w 6278877"/>
              <a:gd name="connsiteY3" fmla="*/ 6858000 h 6858000"/>
              <a:gd name="connsiteX4" fmla="*/ 3181525 w 6278877"/>
              <a:gd name="connsiteY4" fmla="*/ 6786980 h 6858000"/>
              <a:gd name="connsiteX5" fmla="*/ 0 w 6278877"/>
              <a:gd name="connsiteY5" fmla="*/ 803252 h 6858000"/>
              <a:gd name="connsiteX6" fmla="*/ 37255 w 6278877"/>
              <a:gd name="connsiteY6" fmla="*/ 6544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78877" h="6858000">
                <a:moveTo>
                  <a:pt x="45571" y="0"/>
                </a:moveTo>
                <a:lnTo>
                  <a:pt x="6278877" y="0"/>
                </a:lnTo>
                <a:lnTo>
                  <a:pt x="6278877" y="6858000"/>
                </a:lnTo>
                <a:lnTo>
                  <a:pt x="3292307" y="6858000"/>
                </a:lnTo>
                <a:lnTo>
                  <a:pt x="3181525" y="6786980"/>
                </a:lnTo>
                <a:cubicBezTo>
                  <a:pt x="1262020" y="5490189"/>
                  <a:pt x="0" y="3294101"/>
                  <a:pt x="0" y="803252"/>
                </a:cubicBezTo>
                <a:cubicBezTo>
                  <a:pt x="0" y="554167"/>
                  <a:pt x="12619" y="308030"/>
                  <a:pt x="37255" y="65445"/>
                </a:cubicBezTo>
                <a:close/>
              </a:path>
            </a:pathLst>
          </a:custGeom>
        </p:spPr>
      </p:pic>
      <p:sp>
        <p:nvSpPr>
          <p:cNvPr id="3" name="Rectangle 2">
            <a:extLst>
              <a:ext uri="{FF2B5EF4-FFF2-40B4-BE49-F238E27FC236}">
                <a16:creationId xmlns:a16="http://schemas.microsoft.com/office/drawing/2014/main" id="{A94899AE-3BD4-4825-8FA4-CB9848A086B8}"/>
              </a:ext>
            </a:extLst>
          </p:cNvPr>
          <p:cNvSpPr/>
          <p:nvPr/>
        </p:nvSpPr>
        <p:spPr>
          <a:xfrm>
            <a:off x="304800" y="2478305"/>
            <a:ext cx="3676560" cy="707886"/>
          </a:xfrm>
          <a:prstGeom prst="rect">
            <a:avLst/>
          </a:prstGeom>
        </p:spPr>
        <p:txBody>
          <a:bodyPr wrap="square">
            <a:spAutoFit/>
          </a:bodyPr>
          <a:lstStyle/>
          <a:p>
            <a:r>
              <a:rPr lang="en-US" sz="4000" dirty="0">
                <a:latin typeface="+mn-lt"/>
              </a:rPr>
              <a:t>In Summary </a:t>
            </a:r>
          </a:p>
        </p:txBody>
      </p:sp>
    </p:spTree>
    <p:extLst>
      <p:ext uri="{BB962C8B-B14F-4D97-AF65-F5344CB8AC3E}">
        <p14:creationId xmlns:p14="http://schemas.microsoft.com/office/powerpoint/2010/main" val="988269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a:extLst>
              <a:ext uri="{FF2B5EF4-FFF2-40B4-BE49-F238E27FC236}">
                <a16:creationId xmlns:a16="http://schemas.microsoft.com/office/drawing/2014/main" id="{A73E58AD-57AD-4AC0-A7C1-924C0185104D}"/>
              </a:ext>
            </a:extLst>
          </p:cNvPr>
          <p:cNvPicPr>
            <a:picLocks noChangeAspect="1"/>
          </p:cNvPicPr>
          <p:nvPr/>
        </p:nvPicPr>
        <p:blipFill rotWithShape="1">
          <a:blip r:embed="rId3">
            <a:extLst>
              <a:ext uri="{28A0092B-C50C-407E-A947-70E740481C1C}">
                <a14:useLocalDpi xmlns:a14="http://schemas.microsoft.com/office/drawing/2010/main" val="0"/>
              </a:ext>
            </a:extLst>
          </a:blip>
          <a:srcRect l="1990" r="1777" b="-2"/>
          <a:stretch/>
        </p:blipFill>
        <p:spPr>
          <a:xfrm>
            <a:off x="2448798" y="990600"/>
            <a:ext cx="4246403" cy="4412675"/>
          </a:xfrm>
          <a:custGeom>
            <a:avLst/>
            <a:gdLst>
              <a:gd name="connsiteX0" fmla="*/ 1041368 w 5441859"/>
              <a:gd name="connsiteY0" fmla="*/ 0 h 5654940"/>
              <a:gd name="connsiteX1" fmla="*/ 5441859 w 5441859"/>
              <a:gd name="connsiteY1" fmla="*/ 0 h 5654940"/>
              <a:gd name="connsiteX2" fmla="*/ 5441859 w 5441859"/>
              <a:gd name="connsiteY2" fmla="*/ 4820612 h 5654940"/>
              <a:gd name="connsiteX3" fmla="*/ 5285166 w 5441859"/>
              <a:gd name="connsiteY3" fmla="*/ 4957981 h 5654940"/>
              <a:gd name="connsiteX4" fmla="*/ 3267719 w 5441859"/>
              <a:gd name="connsiteY4" fmla="*/ 5654940 h 5654940"/>
              <a:gd name="connsiteX5" fmla="*/ 0 w 5441859"/>
              <a:gd name="connsiteY5" fmla="*/ 2387221 h 5654940"/>
              <a:gd name="connsiteX6" fmla="*/ 957093 w 5441859"/>
              <a:gd name="connsiteY6" fmla="*/ 76595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41859" h="5654940">
                <a:moveTo>
                  <a:pt x="1041368" y="0"/>
                </a:moveTo>
                <a:lnTo>
                  <a:pt x="5441859" y="0"/>
                </a:lnTo>
                <a:lnTo>
                  <a:pt x="5441859" y="4820612"/>
                </a:lnTo>
                <a:lnTo>
                  <a:pt x="5285166" y="4957981"/>
                </a:lnTo>
                <a:cubicBezTo>
                  <a:pt x="4729628" y="5394557"/>
                  <a:pt x="4029081" y="5654940"/>
                  <a:pt x="3267719" y="5654940"/>
                </a:cubicBezTo>
                <a:cubicBezTo>
                  <a:pt x="1463008" y="5654940"/>
                  <a:pt x="0" y="4191932"/>
                  <a:pt x="0" y="2387221"/>
                </a:cubicBezTo>
                <a:cubicBezTo>
                  <a:pt x="0" y="1484866"/>
                  <a:pt x="365752" y="667936"/>
                  <a:pt x="957093" y="76595"/>
                </a:cubicBezTo>
                <a:close/>
              </a:path>
            </a:pathLst>
          </a:custGeom>
        </p:spPr>
      </p:pic>
    </p:spTree>
    <p:extLst>
      <p:ext uri="{BB962C8B-B14F-4D97-AF65-F5344CB8AC3E}">
        <p14:creationId xmlns:p14="http://schemas.microsoft.com/office/powerpoint/2010/main" val="189000568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25030-1F53-4E3F-A9E1-5E3C46C01C8B}"/>
              </a:ext>
            </a:extLst>
          </p:cNvPr>
          <p:cNvSpPr>
            <a:spLocks noGrp="1"/>
          </p:cNvSpPr>
          <p:nvPr>
            <p:ph type="title"/>
          </p:nvPr>
        </p:nvSpPr>
        <p:spPr/>
        <p:txBody>
          <a:bodyPr/>
          <a:lstStyle/>
          <a:p>
            <a:r>
              <a:rPr lang="en-US" dirty="0"/>
              <a:t>References and Resources</a:t>
            </a:r>
          </a:p>
        </p:txBody>
      </p:sp>
      <p:sp>
        <p:nvSpPr>
          <p:cNvPr id="3" name="Content Placeholder 2">
            <a:extLst>
              <a:ext uri="{FF2B5EF4-FFF2-40B4-BE49-F238E27FC236}">
                <a16:creationId xmlns:a16="http://schemas.microsoft.com/office/drawing/2014/main" id="{2F845EA2-BAC5-416D-AE0A-27C422773306}"/>
              </a:ext>
            </a:extLst>
          </p:cNvPr>
          <p:cNvSpPr>
            <a:spLocks noGrp="1"/>
          </p:cNvSpPr>
          <p:nvPr>
            <p:ph idx="1"/>
          </p:nvPr>
        </p:nvSpPr>
        <p:spPr>
          <a:xfrm>
            <a:off x="457200" y="1600200"/>
            <a:ext cx="8115300" cy="4572000"/>
          </a:xfrm>
        </p:spPr>
        <p:txBody>
          <a:bodyPr>
            <a:normAutofit fontScale="92500"/>
          </a:bodyPr>
          <a:lstStyle/>
          <a:p>
            <a:pPr marL="571500" indent="-571500">
              <a:buFont typeface="Arial" panose="020B0604020202020204" pitchFamily="34" charset="0"/>
              <a:buChar char="•"/>
            </a:pPr>
            <a:r>
              <a:rPr lang="en-US" sz="2200" dirty="0"/>
              <a:t>Centers for Disease Control and Prevention. </a:t>
            </a:r>
            <a:r>
              <a:rPr lang="en-US" sz="2200" b="0" i="0" dirty="0">
                <a:solidFill>
                  <a:srgbClr val="000000"/>
                </a:solidFill>
                <a:effectLst/>
              </a:rPr>
              <a:t>Interim Guidance for Rapid Antigen Testing for SARS-CoV-2.  Updated Sept. 4, 2020:  </a:t>
            </a:r>
            <a:r>
              <a:rPr lang="en-US" sz="2200" b="0" i="0" dirty="0">
                <a:solidFill>
                  <a:srgbClr val="000000"/>
                </a:solidFill>
                <a:effectLst/>
                <a:hlinkClick r:id="rId2"/>
              </a:rPr>
              <a:t>https://www.cdc.gov/coronavirus/2019-ncov/lab/resources/antigen-tests-guidelines.html#table1</a:t>
            </a:r>
            <a:r>
              <a:rPr lang="en-US" sz="2200" b="0" i="0" dirty="0">
                <a:solidFill>
                  <a:srgbClr val="000000"/>
                </a:solidFill>
                <a:effectLst/>
              </a:rPr>
              <a:t> </a:t>
            </a:r>
          </a:p>
          <a:p>
            <a:pPr marL="571500" indent="-571500">
              <a:buFont typeface="Arial" panose="020B0604020202020204" pitchFamily="34" charset="0"/>
              <a:buChar char="•"/>
            </a:pPr>
            <a:r>
              <a:rPr lang="en-US" sz="2200" dirty="0"/>
              <a:t>Centers for Disease Control and Prevention.  CLIA Home:  </a:t>
            </a:r>
            <a:r>
              <a:rPr lang="en-US" sz="2200" dirty="0">
                <a:hlinkClick r:id="rId3"/>
              </a:rPr>
              <a:t>https://www.cdc.gov/clia/index.html</a:t>
            </a:r>
            <a:r>
              <a:rPr lang="en-US" sz="2200" dirty="0"/>
              <a:t> </a:t>
            </a:r>
          </a:p>
          <a:p>
            <a:pPr marL="571500" indent="-571500">
              <a:buFont typeface="Arial" panose="020B0604020202020204" pitchFamily="34" charset="0"/>
              <a:buChar char="•"/>
            </a:pPr>
            <a:r>
              <a:rPr lang="en-US" sz="2200" dirty="0"/>
              <a:t> Centers for Disease Control and Prevention:  </a:t>
            </a:r>
            <a:r>
              <a:rPr lang="en-US" sz="2200" b="0" i="0" dirty="0">
                <a:solidFill>
                  <a:srgbClr val="000000"/>
                </a:solidFill>
                <a:effectLst/>
              </a:rPr>
              <a:t>Interim Guidelines for Collecting, Handling, and Testing Clinical Specimens for COVID-19, Updated Nov. 4, 2020:  </a:t>
            </a:r>
            <a:r>
              <a:rPr lang="en-US" sz="2200" b="0" i="0" dirty="0">
                <a:solidFill>
                  <a:srgbClr val="000000"/>
                </a:solidFill>
                <a:effectLst/>
                <a:hlinkClick r:id="rId4"/>
              </a:rPr>
              <a:t>https://www.cdc.gov/coronavirus/2019-ncov/lab/guidelines-clinical-specimens.html</a:t>
            </a:r>
            <a:r>
              <a:rPr lang="en-US" sz="2200" b="0" i="0" dirty="0">
                <a:solidFill>
                  <a:srgbClr val="000000"/>
                </a:solidFill>
                <a:effectLst/>
              </a:rPr>
              <a:t> </a:t>
            </a:r>
          </a:p>
          <a:p>
            <a:pPr marL="571500" indent="-571500"/>
            <a:r>
              <a:rPr lang="en-US" sz="2200" dirty="0">
                <a:effectLst/>
                <a:ea typeface="Times New Roman" panose="02020603050405020304" pitchFamily="18" charset="0"/>
              </a:rPr>
              <a:t>United States Health &amp; Human Services.  COVID-19 Pandemic Response, Laboratory Data Reporting:  Cares Act Section 18115:  </a:t>
            </a:r>
            <a:r>
              <a:rPr lang="en-US" sz="2200" u="sng" dirty="0">
                <a:solidFill>
                  <a:srgbClr val="0563C1"/>
                </a:solidFill>
                <a:effectLst/>
                <a:ea typeface="Times New Roman" panose="02020603050405020304" pitchFamily="18" charset="0"/>
                <a:hlinkClick r:id="rId5"/>
              </a:rPr>
              <a:t>https://www.hhs.gov/sites/default/files/covid-19-laboratory-data-reporting-guidance.pdf</a:t>
            </a:r>
            <a:r>
              <a:rPr lang="en-US" sz="2200" u="sng" dirty="0">
                <a:solidFill>
                  <a:srgbClr val="0563C1"/>
                </a:solidFill>
                <a:effectLst/>
                <a:ea typeface="Times New Roman" panose="02020603050405020304" pitchFamily="18" charset="0"/>
              </a:rPr>
              <a:t> </a:t>
            </a:r>
            <a:endParaRPr lang="en-US" sz="2200" dirty="0">
              <a:effectLst/>
              <a:ea typeface="Times New Roman" panose="02020603050405020304" pitchFamily="18" charset="0"/>
            </a:endParaRPr>
          </a:p>
          <a:p>
            <a:pPr marL="571500" indent="-571500">
              <a:buFont typeface="Arial" panose="020B0604020202020204" pitchFamily="34" charset="0"/>
              <a:buChar char="•"/>
            </a:pPr>
            <a:endParaRPr lang="en-US" sz="2200" b="0" i="0" dirty="0">
              <a:solidFill>
                <a:srgbClr val="000000"/>
              </a:solidFill>
              <a:effectLst/>
              <a:latin typeface="Open Sans"/>
            </a:endParaRPr>
          </a:p>
          <a:p>
            <a:endParaRPr lang="en-US" dirty="0"/>
          </a:p>
        </p:txBody>
      </p:sp>
    </p:spTree>
    <p:extLst>
      <p:ext uri="{BB962C8B-B14F-4D97-AF65-F5344CB8AC3E}">
        <p14:creationId xmlns:p14="http://schemas.microsoft.com/office/powerpoint/2010/main" val="31869471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25030-1F53-4E3F-A9E1-5E3C46C01C8B}"/>
              </a:ext>
            </a:extLst>
          </p:cNvPr>
          <p:cNvSpPr>
            <a:spLocks noGrp="1"/>
          </p:cNvSpPr>
          <p:nvPr>
            <p:ph type="title"/>
          </p:nvPr>
        </p:nvSpPr>
        <p:spPr/>
        <p:txBody>
          <a:bodyPr/>
          <a:lstStyle/>
          <a:p>
            <a:r>
              <a:rPr lang="en-US" dirty="0"/>
              <a:t>References and Resources</a:t>
            </a:r>
          </a:p>
        </p:txBody>
      </p:sp>
      <p:sp>
        <p:nvSpPr>
          <p:cNvPr id="3" name="Content Placeholder 2">
            <a:extLst>
              <a:ext uri="{FF2B5EF4-FFF2-40B4-BE49-F238E27FC236}">
                <a16:creationId xmlns:a16="http://schemas.microsoft.com/office/drawing/2014/main" id="{2F845EA2-BAC5-416D-AE0A-27C422773306}"/>
              </a:ext>
            </a:extLst>
          </p:cNvPr>
          <p:cNvSpPr>
            <a:spLocks noGrp="1"/>
          </p:cNvSpPr>
          <p:nvPr>
            <p:ph idx="1"/>
          </p:nvPr>
        </p:nvSpPr>
        <p:spPr/>
        <p:txBody>
          <a:bodyPr>
            <a:normAutofit fontScale="55000" lnSpcReduction="20000"/>
          </a:bodyPr>
          <a:lstStyle/>
          <a:p>
            <a:pPr marL="0" marR="0">
              <a:spcBef>
                <a:spcPts val="0"/>
              </a:spcBef>
              <a:spcAft>
                <a:spcPts val="0"/>
              </a:spcAft>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Centers for Disease Control and Prevention.  Considerations for Interpreting Antigen Test Results in Nursing Homes.  August 21, 2020: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2"/>
              </a:rPr>
              <a:t>https://www.cdc.gov/coronavirus/2019-ncov/downloads/hcp/nursing-home-testing-algorithm-508.pdf</a:t>
            </a: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indent="0">
              <a:spcBef>
                <a:spcPts val="0"/>
              </a:spcBef>
              <a:spcAft>
                <a:spcPts val="0"/>
              </a:spcAft>
              <a:buNone/>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a:spcBef>
                <a:spcPts val="0"/>
              </a:spcBef>
              <a:spcAft>
                <a:spcPts val="0"/>
              </a:spcAft>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Centers for Disease Control and Prevention.  Considerations for Use of SARS-CoV-2 Antigen Testing in Nursing Homes.  Updated Oct. 23, 2020: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3"/>
              </a:rPr>
              <a:t>https://www.cdc.gov/coronavirus/2019-ncov/hcp/nursing-homes-antigen-testing.html</a:t>
            </a: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indent="0">
              <a:spcBef>
                <a:spcPts val="0"/>
              </a:spcBef>
              <a:spcAft>
                <a:spcPts val="0"/>
              </a:spcAft>
              <a:buNone/>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a:spcBef>
                <a:spcPts val="0"/>
              </a:spcBef>
              <a:spcAft>
                <a:spcPts val="0"/>
              </a:spcAft>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Centers for Disease Control and Prevention.  Interim Guidelines for Collecting, Handling, and Testing Clinical Specimens for COVID-19.  Updated Nov. 5, 2020: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4"/>
              </a:rPr>
              <a:t>https://www.cdc.gov/coronavirus/2019-ncov/lab/guidelines-clinical-specimens.html</a:t>
            </a: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indent="0">
              <a:spcBef>
                <a:spcPts val="0"/>
              </a:spcBef>
              <a:spcAft>
                <a:spcPts val="0"/>
              </a:spcAft>
              <a:buNone/>
            </a:pPr>
            <a:r>
              <a:rPr lang="en-US" sz="3200" b="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a:spcBef>
                <a:spcPts val="0"/>
              </a:spcBef>
              <a:spcAft>
                <a:spcPts val="0"/>
              </a:spcAft>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Centers for Disease Control and Prevention.  Interim Guidance for Rapid Antigen Testing for SARS-CoV-2.  September 4, 2020: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5"/>
              </a:rPr>
              <a:t>https://www.cdc.gov/coronavirus/2019-ncov/lab/resources/antigen-tests-guidelines.html</a:t>
            </a: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US" dirty="0"/>
          </a:p>
        </p:txBody>
      </p:sp>
    </p:spTree>
    <p:extLst>
      <p:ext uri="{BB962C8B-B14F-4D97-AF65-F5344CB8AC3E}">
        <p14:creationId xmlns:p14="http://schemas.microsoft.com/office/powerpoint/2010/main" val="14219404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25030-1F53-4E3F-A9E1-5E3C46C01C8B}"/>
              </a:ext>
            </a:extLst>
          </p:cNvPr>
          <p:cNvSpPr>
            <a:spLocks noGrp="1"/>
          </p:cNvSpPr>
          <p:nvPr>
            <p:ph type="title"/>
          </p:nvPr>
        </p:nvSpPr>
        <p:spPr/>
        <p:txBody>
          <a:bodyPr/>
          <a:lstStyle/>
          <a:p>
            <a:r>
              <a:rPr lang="en-US" dirty="0"/>
              <a:t>References and Resources</a:t>
            </a:r>
          </a:p>
        </p:txBody>
      </p:sp>
      <p:sp>
        <p:nvSpPr>
          <p:cNvPr id="3" name="Content Placeholder 2">
            <a:extLst>
              <a:ext uri="{FF2B5EF4-FFF2-40B4-BE49-F238E27FC236}">
                <a16:creationId xmlns:a16="http://schemas.microsoft.com/office/drawing/2014/main" id="{2F845EA2-BAC5-416D-AE0A-27C422773306}"/>
              </a:ext>
            </a:extLst>
          </p:cNvPr>
          <p:cNvSpPr>
            <a:spLocks noGrp="1"/>
          </p:cNvSpPr>
          <p:nvPr>
            <p:ph idx="1"/>
          </p:nvPr>
        </p:nvSpPr>
        <p:spPr/>
        <p:txBody>
          <a:bodyPr>
            <a:normAutofit fontScale="55000" lnSpcReduction="20000"/>
          </a:bodyPr>
          <a:lstStyle/>
          <a:p>
            <a:pPr marL="0" marR="0">
              <a:spcBef>
                <a:spcPts val="0"/>
              </a:spcBef>
              <a:spcAft>
                <a:spcPts val="0"/>
              </a:spcAft>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Centers for Disease Control and Prevention.  Performing Facility-wide SARS-CoV-2 Testing in Nursing Homes.  May 19, 2020: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2"/>
              </a:rPr>
              <a:t>https://www.cdc.gov/coronavirus/2019-ncov/hcp/nursing-homes-facility-wide-testing.html</a:t>
            </a: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a:spcBef>
                <a:spcPts val="0"/>
              </a:spcBef>
              <a:spcAft>
                <a:spcPts val="0"/>
              </a:spcAft>
            </a:pP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a:spcBef>
                <a:spcPts val="0"/>
              </a:spcBef>
              <a:spcAft>
                <a:spcPts val="0"/>
              </a:spcAft>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Centers for Disease Control and Prevention.  Testing Guidelines for Nursing Homes.  Interim SARS-CoV-2 Testing Guidelines for Nursing Home Residents and Healthcare Personnel.  Updated Oct. 16, 2020: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3"/>
              </a:rPr>
              <a:t>https://www.cdc.gov/coronavirus/2019-ncov/hcp/nursing-homes-testing.html</a:t>
            </a:r>
            <a:endPar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endParaRPr>
          </a:p>
          <a:p>
            <a:pPr marL="0" marR="0" indent="0">
              <a:spcBef>
                <a:spcPts val="0"/>
              </a:spcBef>
              <a:spcAft>
                <a:spcPts val="0"/>
              </a:spcAft>
              <a:buNone/>
            </a:pP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a:spcBef>
                <a:spcPts val="0"/>
              </a:spcBef>
              <a:spcAft>
                <a:spcPts val="0"/>
              </a:spcAft>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Centers for Disease Control and Prevention.  COVID-19 Testing Overview.  Updated Oct. 21, 2020: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4"/>
              </a:rPr>
              <a:t>https://www.cdc.gov/coronavirus/2019-ncov/symptoms-testing/testing.html</a:t>
            </a: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indent="0">
              <a:spcBef>
                <a:spcPts val="0"/>
              </a:spcBef>
              <a:spcAft>
                <a:spcPts val="0"/>
              </a:spcAft>
              <a:buNone/>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a:spcBef>
                <a:spcPts val="0"/>
              </a:spcBef>
              <a:spcAft>
                <a:spcPts val="0"/>
              </a:spcAft>
            </a:pPr>
            <a:r>
              <a:rPr lang="en-US" sz="320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Centers for Medicare &amp; Medicaid Services:  QSO-20-38-NH, </a:t>
            </a:r>
            <a:r>
              <a:rPr lang="en-US" sz="3200" dirty="0">
                <a:effectLst/>
                <a:latin typeface="Arial" panose="020B0604020202020204" pitchFamily="34" charset="0"/>
                <a:ea typeface="MS Mincho" panose="02020609040205080304" pitchFamily="49" charset="-128"/>
                <a:cs typeface="Times New Roman" panose="02020603050405020304" pitchFamily="18" charset="0"/>
              </a:rPr>
              <a:t>Interim Final Rule (IFC), CMS-3401-IFC, Additional Policy and Regulatory Revisions in Response to the COVID-19 Public Health Emergency related to Long-Term Care (LTC) Facility Testing Requirements and Revised COVID19 Focused Survey Tool.  August 26, 2020: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5"/>
              </a:rPr>
              <a:t>https://www.cms.gov/files/document/qso-20-38-nh.pdf</a:t>
            </a:r>
            <a:r>
              <a:rPr lang="en-US" sz="3200" dirty="0">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US" dirty="0"/>
          </a:p>
        </p:txBody>
      </p:sp>
    </p:spTree>
    <p:extLst>
      <p:ext uri="{BB962C8B-B14F-4D97-AF65-F5344CB8AC3E}">
        <p14:creationId xmlns:p14="http://schemas.microsoft.com/office/powerpoint/2010/main" val="2999483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25030-1F53-4E3F-A9E1-5E3C46C01C8B}"/>
              </a:ext>
            </a:extLst>
          </p:cNvPr>
          <p:cNvSpPr>
            <a:spLocks noGrp="1"/>
          </p:cNvSpPr>
          <p:nvPr>
            <p:ph type="title"/>
          </p:nvPr>
        </p:nvSpPr>
        <p:spPr/>
        <p:txBody>
          <a:bodyPr/>
          <a:lstStyle/>
          <a:p>
            <a:r>
              <a:rPr lang="en-US" dirty="0"/>
              <a:t>References and Resources</a:t>
            </a:r>
          </a:p>
        </p:txBody>
      </p:sp>
      <p:sp>
        <p:nvSpPr>
          <p:cNvPr id="3" name="Content Placeholder 2">
            <a:extLst>
              <a:ext uri="{FF2B5EF4-FFF2-40B4-BE49-F238E27FC236}">
                <a16:creationId xmlns:a16="http://schemas.microsoft.com/office/drawing/2014/main" id="{2F845EA2-BAC5-416D-AE0A-27C422773306}"/>
              </a:ext>
            </a:extLst>
          </p:cNvPr>
          <p:cNvSpPr>
            <a:spLocks noGrp="1"/>
          </p:cNvSpPr>
          <p:nvPr>
            <p:ph idx="1"/>
          </p:nvPr>
        </p:nvSpPr>
        <p:spPr/>
        <p:txBody>
          <a:bodyPr>
            <a:normAutofit fontScale="62500" lnSpcReduction="20000"/>
          </a:bodyPr>
          <a:lstStyle/>
          <a:p>
            <a:pPr marL="0" marR="0">
              <a:spcBef>
                <a:spcPts val="0"/>
              </a:spcBef>
              <a:spcAft>
                <a:spcPts val="0"/>
              </a:spcAft>
            </a:pPr>
            <a:r>
              <a:rPr lang="en-US" sz="3200" dirty="0">
                <a:effectLst/>
                <a:latin typeface="Arial" panose="020B0604020202020204" pitchFamily="34" charset="0"/>
                <a:ea typeface="MS Mincho" panose="02020609040205080304" pitchFamily="49" charset="-128"/>
                <a:cs typeface="Times New Roman" panose="02020603050405020304" pitchFamily="18" charset="0"/>
              </a:rPr>
              <a:t>Centers for Medicare &amp; Medicaid Services:  QSO-20-37-CLIA, NH, Interim Final Rule (IFC), CMS-3401-IFC, Updating Requirements for Reporting of SARS-CoV-2 Test Results by Clinical Laboratory Improvement Amendments of 1988 (CLIA) Laboratories, and Additional Policy and Regulatory Revisions in Response to the COVID-19 Public Health Emergency.  August 26, 2020: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2"/>
              </a:rPr>
              <a:t>https://www.cms.gov/files/document/qso-20-37-clianh.pdf</a:t>
            </a:r>
            <a:r>
              <a:rPr lang="en-US" sz="3200" dirty="0">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indent="0">
              <a:spcBef>
                <a:spcPts val="0"/>
              </a:spcBef>
              <a:spcAft>
                <a:spcPts val="0"/>
              </a:spcAft>
              <a:buNone/>
            </a:pP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a:spcBef>
                <a:spcPts val="0"/>
              </a:spcBef>
              <a:spcAft>
                <a:spcPts val="0"/>
              </a:spcAft>
            </a:pPr>
            <a:r>
              <a:rPr lang="en-US" sz="3200" dirty="0">
                <a:effectLst/>
                <a:latin typeface="Arial" panose="020B0604020202020204" pitchFamily="34" charset="0"/>
                <a:ea typeface="MS Mincho" panose="02020609040205080304" pitchFamily="49" charset="-128"/>
                <a:cs typeface="Times New Roman" panose="02020603050405020304" pitchFamily="18" charset="0"/>
              </a:rPr>
              <a:t>United States Food &amp; Drug Administration.  Coronavirus Testing Basics.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3"/>
              </a:rPr>
              <a:t>https://www.fda.gov/consumers/consumer-updates/coronavirus-testing-basics</a:t>
            </a:r>
            <a:r>
              <a:rPr lang="en-US" sz="3200" dirty="0">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indent="0">
              <a:spcBef>
                <a:spcPts val="0"/>
              </a:spcBef>
              <a:spcAft>
                <a:spcPts val="0"/>
              </a:spcAft>
              <a:buNone/>
            </a:pP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pPr marL="0" marR="0">
              <a:spcBef>
                <a:spcPts val="0"/>
              </a:spcBef>
              <a:spcAft>
                <a:spcPts val="0"/>
              </a:spcAft>
            </a:pPr>
            <a:r>
              <a:rPr lang="en-US" sz="3200" dirty="0">
                <a:effectLst/>
                <a:latin typeface="Arial" panose="020B0604020202020204" pitchFamily="34" charset="0"/>
                <a:ea typeface="MS Mincho" panose="02020609040205080304" pitchFamily="49" charset="-128"/>
                <a:cs typeface="Times New Roman" panose="02020603050405020304" pitchFamily="18" charset="0"/>
              </a:rPr>
              <a:t>United States Food &amp; Drug Administration.  FAQs on Testing for SARS-CoV-2:  </a:t>
            </a:r>
            <a:r>
              <a:rPr lang="en-US" sz="3200" u="sng" dirty="0">
                <a:solidFill>
                  <a:srgbClr val="0000FF"/>
                </a:solidFill>
                <a:effectLst/>
                <a:latin typeface="Arial" panose="020B0604020202020204" pitchFamily="34" charset="0"/>
                <a:ea typeface="MS Mincho" panose="02020609040205080304" pitchFamily="49" charset="-128"/>
                <a:cs typeface="Times New Roman" panose="02020603050405020304" pitchFamily="18" charset="0"/>
                <a:hlinkClick r:id="rId4"/>
              </a:rPr>
              <a:t>https://www.fda.gov/medical-devices/coronavirus-covid-19-and-medical-devices/faqs-testing-sars-cov-2#general-screening-asymptomatic</a:t>
            </a:r>
            <a:r>
              <a:rPr lang="en-US" sz="3200" dirty="0">
                <a:effectLst/>
                <a:latin typeface="Arial" panose="020B0604020202020204" pitchFamily="34" charset="0"/>
                <a:ea typeface="MS Mincho" panose="02020609040205080304" pitchFamily="49" charset="-128"/>
                <a:cs typeface="Times New Roman" panose="02020603050405020304" pitchFamily="18" charset="0"/>
              </a:rPr>
              <a:t> </a:t>
            </a:r>
            <a:endParaRPr lang="en-US" sz="3200" dirty="0">
              <a:effectLst/>
              <a:latin typeface="Cambria" panose="02040503050406030204" pitchFamily="18" charset="0"/>
              <a:ea typeface="MS Mincho" panose="02020609040205080304" pitchFamily="49" charset="-128"/>
              <a:cs typeface="Times New Roman" panose="02020603050405020304" pitchFamily="18" charset="0"/>
            </a:endParaRPr>
          </a:p>
          <a:p>
            <a:endParaRPr lang="en-US" dirty="0"/>
          </a:p>
        </p:txBody>
      </p:sp>
    </p:spTree>
    <p:extLst>
      <p:ext uri="{BB962C8B-B14F-4D97-AF65-F5344CB8AC3E}">
        <p14:creationId xmlns:p14="http://schemas.microsoft.com/office/powerpoint/2010/main" val="2833313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DC07CF-264E-4CB4-816F-0A443AA3FE82}"/>
              </a:ext>
            </a:extLst>
          </p:cNvPr>
          <p:cNvSpPr>
            <a:spLocks noGrp="1"/>
          </p:cNvSpPr>
          <p:nvPr>
            <p:ph type="title"/>
          </p:nvPr>
        </p:nvSpPr>
        <p:spPr/>
        <p:txBody>
          <a:bodyPr/>
          <a:lstStyle/>
          <a:p>
            <a:r>
              <a:rPr lang="en-US" dirty="0"/>
              <a:t>Definitions</a:t>
            </a:r>
          </a:p>
        </p:txBody>
      </p:sp>
      <p:sp>
        <p:nvSpPr>
          <p:cNvPr id="3" name="Content Placeholder 2">
            <a:extLst>
              <a:ext uri="{FF2B5EF4-FFF2-40B4-BE49-F238E27FC236}">
                <a16:creationId xmlns:a16="http://schemas.microsoft.com/office/drawing/2014/main" id="{3538FAD2-F35D-4BB0-AF05-664D6F042DCC}"/>
              </a:ext>
            </a:extLst>
          </p:cNvPr>
          <p:cNvSpPr>
            <a:spLocks noGrp="1"/>
          </p:cNvSpPr>
          <p:nvPr>
            <p:ph idx="1"/>
          </p:nvPr>
        </p:nvSpPr>
        <p:spPr>
          <a:xfrm>
            <a:off x="457200" y="1600201"/>
            <a:ext cx="8229600" cy="1905000"/>
          </a:xfrm>
        </p:spPr>
        <p:txBody>
          <a:bodyPr/>
          <a:lstStyle/>
          <a:p>
            <a:pPr marL="571500" indent="-571500">
              <a:buFont typeface="Arial" panose="020B0604020202020204" pitchFamily="34" charset="0"/>
              <a:buChar char="•"/>
            </a:pPr>
            <a:r>
              <a:rPr lang="en-US" dirty="0"/>
              <a:t>Diagnostic Testing</a:t>
            </a:r>
          </a:p>
          <a:p>
            <a:pPr marL="571500" indent="-571500">
              <a:buFont typeface="Arial" panose="020B0604020202020204" pitchFamily="34" charset="0"/>
              <a:buChar char="•"/>
            </a:pPr>
            <a:r>
              <a:rPr lang="en-US" dirty="0"/>
              <a:t>Screening Testing</a:t>
            </a:r>
          </a:p>
          <a:p>
            <a:pPr marL="571500" indent="-571500">
              <a:buFont typeface="Arial" panose="020B0604020202020204" pitchFamily="34" charset="0"/>
              <a:buChar char="•"/>
            </a:pPr>
            <a:r>
              <a:rPr lang="en-US" dirty="0"/>
              <a:t>Surveillance Testing</a:t>
            </a:r>
          </a:p>
          <a:p>
            <a:endParaRPr lang="en-US" dirty="0"/>
          </a:p>
        </p:txBody>
      </p:sp>
      <p:sp>
        <p:nvSpPr>
          <p:cNvPr id="5" name="TextBox 4">
            <a:extLst>
              <a:ext uri="{FF2B5EF4-FFF2-40B4-BE49-F238E27FC236}">
                <a16:creationId xmlns:a16="http://schemas.microsoft.com/office/drawing/2014/main" id="{42C7242B-BEFC-4C91-96D2-E5F7A098FED1}"/>
              </a:ext>
            </a:extLst>
          </p:cNvPr>
          <p:cNvSpPr txBox="1"/>
          <p:nvPr/>
        </p:nvSpPr>
        <p:spPr>
          <a:xfrm>
            <a:off x="879424" y="4572000"/>
            <a:ext cx="3692576" cy="923330"/>
          </a:xfrm>
          <a:prstGeom prst="rect">
            <a:avLst/>
          </a:prstGeom>
          <a:noFill/>
        </p:spPr>
        <p:txBody>
          <a:bodyPr wrap="square">
            <a:spAutoFit/>
          </a:bodyPr>
          <a:lstStyle/>
          <a:p>
            <a:pPr algn="r"/>
            <a:r>
              <a:rPr lang="en-US" dirty="0">
                <a:hlinkClick r:id="rId3"/>
              </a:rPr>
              <a:t>https://www.cdc.gov/coronavirus/2019-ncov/lab/resources/antigen-tests-guidelines.html#table1</a:t>
            </a:r>
            <a:r>
              <a:rPr lang="en-US" dirty="0"/>
              <a:t> </a:t>
            </a:r>
          </a:p>
        </p:txBody>
      </p:sp>
      <p:pic>
        <p:nvPicPr>
          <p:cNvPr id="7" name="Picture 6" descr="A person wearing a blue hat&#10;&#10;Description automatically generated">
            <a:extLst>
              <a:ext uri="{FF2B5EF4-FFF2-40B4-BE49-F238E27FC236}">
                <a16:creationId xmlns:a16="http://schemas.microsoft.com/office/drawing/2014/main" id="{121CDE70-DC85-40DB-9D3F-8495FAF4109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76800" y="2138348"/>
            <a:ext cx="4100559" cy="273370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42755566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2480AA-D21D-49A8-B682-CA890568814A}"/>
              </a:ext>
            </a:extLst>
          </p:cNvPr>
          <p:cNvSpPr>
            <a:spLocks noGrp="1"/>
          </p:cNvSpPr>
          <p:nvPr>
            <p:ph type="title"/>
          </p:nvPr>
        </p:nvSpPr>
        <p:spPr/>
        <p:txBody>
          <a:bodyPr/>
          <a:lstStyle/>
          <a:p>
            <a:r>
              <a:rPr lang="en-US" dirty="0"/>
              <a:t>Disclaimer</a:t>
            </a:r>
          </a:p>
        </p:txBody>
      </p:sp>
      <p:sp>
        <p:nvSpPr>
          <p:cNvPr id="3" name="Content Placeholder 2">
            <a:extLst>
              <a:ext uri="{FF2B5EF4-FFF2-40B4-BE49-F238E27FC236}">
                <a16:creationId xmlns:a16="http://schemas.microsoft.com/office/drawing/2014/main" id="{04B89EA0-AD6D-41A3-9C35-977DB7AE20F9}"/>
              </a:ext>
            </a:extLst>
          </p:cNvPr>
          <p:cNvSpPr>
            <a:spLocks noGrp="1"/>
          </p:cNvSpPr>
          <p:nvPr>
            <p:ph idx="1"/>
          </p:nvPr>
        </p:nvSpPr>
        <p:spPr>
          <a:xfrm>
            <a:off x="533400" y="2590800"/>
            <a:ext cx="8229600" cy="4525963"/>
          </a:xfrm>
        </p:spPr>
        <p:txBody>
          <a:bodyPr>
            <a:normAutofit/>
          </a:bodyPr>
          <a:lstStyle/>
          <a:p>
            <a:pPr marL="0" indent="0" algn="ctr">
              <a:buNone/>
            </a:pPr>
            <a:r>
              <a:rPr lang="en-US" sz="2000" i="1" dirty="0"/>
              <a:t>“This presentation provided is copyrighted information of Pathway Health.  Please note the presentation date on the title page in relation to the need to verify any new updates and resources that were listed in this presentation.  This presentation is intended to be informational.  The information does not constitute either legal or professional consultation.  This presentation is not to be sold or reused without written authorization.”</a:t>
            </a:r>
            <a:endParaRPr lang="en-US" sz="2000" dirty="0"/>
          </a:p>
          <a:p>
            <a:pPr algn="ctr"/>
            <a:endParaRPr lang="en-US" sz="2000" dirty="0"/>
          </a:p>
        </p:txBody>
      </p:sp>
    </p:spTree>
    <p:extLst>
      <p:ext uri="{BB962C8B-B14F-4D97-AF65-F5344CB8AC3E}">
        <p14:creationId xmlns:p14="http://schemas.microsoft.com/office/powerpoint/2010/main" val="16070526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6BF0F-985B-4F37-B191-B845F33C9B7D}"/>
              </a:ext>
            </a:extLst>
          </p:cNvPr>
          <p:cNvSpPr>
            <a:spLocks noGrp="1"/>
          </p:cNvSpPr>
          <p:nvPr>
            <p:ph type="title"/>
          </p:nvPr>
        </p:nvSpPr>
        <p:spPr/>
        <p:txBody>
          <a:bodyPr/>
          <a:lstStyle/>
          <a:p>
            <a:r>
              <a:rPr lang="en-US" dirty="0"/>
              <a:t>Definitions</a:t>
            </a:r>
          </a:p>
        </p:txBody>
      </p:sp>
      <p:sp>
        <p:nvSpPr>
          <p:cNvPr id="3" name="Content Placeholder 2">
            <a:extLst>
              <a:ext uri="{FF2B5EF4-FFF2-40B4-BE49-F238E27FC236}">
                <a16:creationId xmlns:a16="http://schemas.microsoft.com/office/drawing/2014/main" id="{08F89A62-8E22-47DD-A968-325055DAE4A5}"/>
              </a:ext>
            </a:extLst>
          </p:cNvPr>
          <p:cNvSpPr>
            <a:spLocks noGrp="1"/>
          </p:cNvSpPr>
          <p:nvPr>
            <p:ph idx="1"/>
          </p:nvPr>
        </p:nvSpPr>
        <p:spPr/>
        <p:txBody>
          <a:bodyPr>
            <a:normAutofit/>
          </a:bodyPr>
          <a:lstStyle/>
          <a:p>
            <a:pPr marL="457200" indent="-457200">
              <a:buFont typeface="Arial" panose="020B0604020202020204" pitchFamily="34" charset="0"/>
              <a:buChar char="•"/>
            </a:pPr>
            <a:r>
              <a:rPr lang="en-US" sz="2400" b="1" spc="-15" dirty="0">
                <a:effectLst/>
                <a:latin typeface="Arial" panose="020B0604020202020204" pitchFamily="34" charset="0"/>
                <a:ea typeface="Times New Roman" panose="02020603050405020304" pitchFamily="18" charset="0"/>
              </a:rPr>
              <a:t>Antibody Testing:  </a:t>
            </a:r>
            <a:r>
              <a:rPr lang="en-US" sz="2400" spc="-15" dirty="0">
                <a:effectLst/>
                <a:latin typeface="Arial" panose="020B0604020202020204" pitchFamily="34" charset="0"/>
                <a:ea typeface="Times New Roman" panose="02020603050405020304" pitchFamily="18" charset="0"/>
              </a:rPr>
              <a:t>Testing from a blood test that looks for antibodies that develop several days to weeks after infection.  This is not a diagnostic test.</a:t>
            </a:r>
          </a:p>
          <a:p>
            <a:pPr marL="457200" indent="-457200">
              <a:buFont typeface="Arial" panose="020B0604020202020204" pitchFamily="34" charset="0"/>
              <a:buChar char="•"/>
            </a:pPr>
            <a:r>
              <a:rPr lang="en-US" sz="2400" b="1" spc="-15" dirty="0">
                <a:effectLst/>
                <a:latin typeface="Arial" panose="020B0604020202020204" pitchFamily="34" charset="0"/>
                <a:ea typeface="Times New Roman" panose="02020603050405020304" pitchFamily="18" charset="0"/>
              </a:rPr>
              <a:t>Rapid Antigen Testing:</a:t>
            </a:r>
            <a:r>
              <a:rPr lang="en-US" sz="2400" spc="-15" dirty="0">
                <a:effectLst/>
                <a:latin typeface="Arial" panose="020B0604020202020204" pitchFamily="34" charset="0"/>
                <a:ea typeface="Times New Roman" panose="02020603050405020304" pitchFamily="18" charset="0"/>
              </a:rPr>
              <a:t>  </a:t>
            </a:r>
            <a:r>
              <a:rPr lang="en-US" sz="2400" spc="-15" dirty="0">
                <a:solidFill>
                  <a:srgbClr val="000000"/>
                </a:solidFill>
                <a:effectLst/>
                <a:latin typeface="Arial" panose="020B0604020202020204" pitchFamily="34" charset="0"/>
                <a:ea typeface="Times New Roman" panose="02020603050405020304" pitchFamily="18" charset="0"/>
              </a:rPr>
              <a:t>“Antigen tests are immunoassays that detect the presence of a specific viral antigen, which implies current viral infection. </a:t>
            </a:r>
            <a:endParaRPr lang="en-US" sz="2400" spc="-15" dirty="0">
              <a:effectLst/>
              <a:latin typeface="Times New Roman" panose="02020603050405020304" pitchFamily="18" charset="0"/>
              <a:ea typeface="Times New Roman" panose="02020603050405020304" pitchFamily="18" charset="0"/>
            </a:endParaRPr>
          </a:p>
          <a:p>
            <a:pPr marL="457200" indent="-457200">
              <a:buFont typeface="Arial" panose="020B0604020202020204" pitchFamily="34" charset="0"/>
              <a:buChar char="•"/>
            </a:pPr>
            <a:r>
              <a:rPr lang="en-US" sz="2400" b="1" spc="-15" dirty="0">
                <a:effectLst/>
                <a:latin typeface="Arial" panose="020B0604020202020204" pitchFamily="34" charset="0"/>
                <a:ea typeface="Times New Roman" panose="02020603050405020304" pitchFamily="18" charset="0"/>
              </a:rPr>
              <a:t>Point of Care Testing</a:t>
            </a:r>
            <a:r>
              <a:rPr lang="en-US" sz="2400" spc="-15" dirty="0">
                <a:effectLst/>
                <a:latin typeface="Arial" panose="020B0604020202020204" pitchFamily="34" charset="0"/>
                <a:ea typeface="Times New Roman" panose="02020603050405020304" pitchFamily="18" charset="0"/>
              </a:rPr>
              <a:t> “is diagnostic testing that is performed at or near the site of resident care.”</a:t>
            </a:r>
            <a:endParaRPr lang="en-US" sz="2400" spc="-15" dirty="0">
              <a:effectLst/>
              <a:latin typeface="Times New Roman" panose="02020603050405020304" pitchFamily="18" charset="0"/>
              <a:ea typeface="Times New Roman" panose="02020603050405020304" pitchFamily="18" charset="0"/>
            </a:endParaRPr>
          </a:p>
          <a:p>
            <a:pPr marL="457200" indent="-457200">
              <a:buFont typeface="Arial" panose="020B0604020202020204" pitchFamily="34" charset="0"/>
              <a:buChar char="•"/>
            </a:pPr>
            <a:r>
              <a:rPr lang="en-US" sz="2400" b="1" spc="-15" dirty="0">
                <a:solidFill>
                  <a:srgbClr val="000000"/>
                </a:solidFill>
                <a:effectLst/>
                <a:latin typeface="Arial" panose="020B0604020202020204" pitchFamily="34" charset="0"/>
                <a:ea typeface="Times New Roman" panose="02020603050405020304" pitchFamily="18" charset="0"/>
              </a:rPr>
              <a:t>The RT-PCR </a:t>
            </a:r>
            <a:r>
              <a:rPr lang="en-US" sz="2400" spc="-15" dirty="0">
                <a:solidFill>
                  <a:srgbClr val="000000"/>
                </a:solidFill>
                <a:effectLst/>
                <a:latin typeface="Arial" panose="020B0604020202020204" pitchFamily="34" charset="0"/>
                <a:ea typeface="Times New Roman" panose="02020603050405020304" pitchFamily="18" charset="0"/>
              </a:rPr>
              <a:t>(reverse transcription polymerase chain reaction) molecular test detects the COVID-19 genetic material.</a:t>
            </a:r>
            <a:endParaRPr lang="en-US" sz="2400" dirty="0"/>
          </a:p>
          <a:p>
            <a:endParaRPr lang="en-US" sz="2400" dirty="0"/>
          </a:p>
        </p:txBody>
      </p:sp>
      <p:sp>
        <p:nvSpPr>
          <p:cNvPr id="5" name="TextBox 4">
            <a:extLst>
              <a:ext uri="{FF2B5EF4-FFF2-40B4-BE49-F238E27FC236}">
                <a16:creationId xmlns:a16="http://schemas.microsoft.com/office/drawing/2014/main" id="{21615755-21E2-4B86-9C16-2D4699F38AE7}"/>
              </a:ext>
            </a:extLst>
          </p:cNvPr>
          <p:cNvSpPr txBox="1"/>
          <p:nvPr/>
        </p:nvSpPr>
        <p:spPr>
          <a:xfrm>
            <a:off x="2438400" y="5791200"/>
            <a:ext cx="6142892" cy="230832"/>
          </a:xfrm>
          <a:prstGeom prst="rect">
            <a:avLst/>
          </a:prstGeom>
          <a:noFill/>
        </p:spPr>
        <p:txBody>
          <a:bodyPr wrap="square">
            <a:spAutoFit/>
          </a:bodyPr>
          <a:lstStyle/>
          <a:p>
            <a:pPr algn="r"/>
            <a:r>
              <a:rPr lang="en-US" sz="900" u="sng" spc="-15" dirty="0">
                <a:solidFill>
                  <a:srgbClr val="0000FF"/>
                </a:solidFill>
                <a:effectLst/>
                <a:latin typeface="Arial" panose="020B0604020202020204" pitchFamily="34" charset="0"/>
                <a:ea typeface="Times New Roman" panose="02020603050405020304" pitchFamily="18" charset="0"/>
                <a:hlinkClick r:id="rId3"/>
              </a:rPr>
              <a:t>https://www.cdc.gov/coronavirus/2019-ncov/downloads/hcp/nursing-home-testing-algorithm-508.pdf</a:t>
            </a:r>
            <a:r>
              <a:rPr lang="en-US" sz="900" spc="-15" dirty="0">
                <a:solidFill>
                  <a:srgbClr val="000000"/>
                </a:solidFill>
                <a:effectLst/>
                <a:latin typeface="Arial" panose="020B0604020202020204" pitchFamily="34" charset="0"/>
                <a:ea typeface="Times New Roman" panose="02020603050405020304" pitchFamily="18" charset="0"/>
              </a:rPr>
              <a:t> </a:t>
            </a:r>
            <a:endParaRPr lang="en-US" sz="900" dirty="0"/>
          </a:p>
        </p:txBody>
      </p:sp>
    </p:spTree>
    <p:extLst>
      <p:ext uri="{BB962C8B-B14F-4D97-AF65-F5344CB8AC3E}">
        <p14:creationId xmlns:p14="http://schemas.microsoft.com/office/powerpoint/2010/main" val="32252213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069E7-D837-47C5-BC08-765E590D3D68}"/>
              </a:ext>
            </a:extLst>
          </p:cNvPr>
          <p:cNvSpPr>
            <a:spLocks noGrp="1"/>
          </p:cNvSpPr>
          <p:nvPr>
            <p:ph type="title"/>
          </p:nvPr>
        </p:nvSpPr>
        <p:spPr>
          <a:xfrm>
            <a:off x="722313" y="3810000"/>
            <a:ext cx="7772400" cy="1362075"/>
          </a:xfrm>
        </p:spPr>
        <p:txBody>
          <a:bodyPr/>
          <a:lstStyle/>
          <a:p>
            <a:r>
              <a:rPr lang="en-US" dirty="0"/>
              <a:t>WHY Testing for COVID-19 is Essential</a:t>
            </a:r>
          </a:p>
        </p:txBody>
      </p:sp>
    </p:spTree>
    <p:extLst>
      <p:ext uri="{BB962C8B-B14F-4D97-AF65-F5344CB8AC3E}">
        <p14:creationId xmlns:p14="http://schemas.microsoft.com/office/powerpoint/2010/main" val="2120276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11D8C-B93B-4F71-83A1-180D057DC2E2}"/>
              </a:ext>
            </a:extLst>
          </p:cNvPr>
          <p:cNvSpPr>
            <a:spLocks noGrp="1"/>
          </p:cNvSpPr>
          <p:nvPr>
            <p:ph type="title"/>
          </p:nvPr>
        </p:nvSpPr>
        <p:spPr/>
        <p:txBody>
          <a:bodyPr/>
          <a:lstStyle/>
          <a:p>
            <a:r>
              <a:rPr lang="en-US" dirty="0"/>
              <a:t>Staff Testing</a:t>
            </a:r>
          </a:p>
        </p:txBody>
      </p:sp>
      <p:sp>
        <p:nvSpPr>
          <p:cNvPr id="3" name="Content Placeholder 2">
            <a:extLst>
              <a:ext uri="{FF2B5EF4-FFF2-40B4-BE49-F238E27FC236}">
                <a16:creationId xmlns:a16="http://schemas.microsoft.com/office/drawing/2014/main" id="{FA1D994C-7CBA-4489-8A5A-EC085A4E1ED3}"/>
              </a:ext>
            </a:extLst>
          </p:cNvPr>
          <p:cNvSpPr>
            <a:spLocks noGrp="1"/>
          </p:cNvSpPr>
          <p:nvPr>
            <p:ph idx="1"/>
          </p:nvPr>
        </p:nvSpPr>
        <p:spPr/>
        <p:txBody>
          <a:bodyPr>
            <a:normAutofit fontScale="92500" lnSpcReduction="10000"/>
          </a:bodyPr>
          <a:lstStyle/>
          <a:p>
            <a:pPr marL="0" indent="0">
              <a:buNone/>
            </a:pPr>
            <a:r>
              <a:rPr lang="en-US" dirty="0"/>
              <a:t>Staff testing:</a:t>
            </a:r>
          </a:p>
          <a:p>
            <a:pPr marL="457200" indent="-457200">
              <a:buFont typeface="Arial" panose="020B0604020202020204" pitchFamily="34" charset="0"/>
              <a:buChar char="•"/>
            </a:pPr>
            <a:r>
              <a:rPr lang="en-US" sz="3200" dirty="0"/>
              <a:t>Staff with signs/symptoms of COVID-19</a:t>
            </a:r>
          </a:p>
          <a:p>
            <a:pPr marL="457200" indent="-457200">
              <a:buFont typeface="Arial" panose="020B0604020202020204" pitchFamily="34" charset="0"/>
              <a:buChar char="•"/>
            </a:pPr>
            <a:r>
              <a:rPr lang="en-US" sz="3200" dirty="0"/>
              <a:t>Asymptomatic staff with known or suspected exposure</a:t>
            </a:r>
          </a:p>
          <a:p>
            <a:pPr marL="457200" indent="-457200">
              <a:buFont typeface="Arial" panose="020B0604020202020204" pitchFamily="34" charset="0"/>
              <a:buChar char="•"/>
            </a:pPr>
            <a:r>
              <a:rPr lang="en-US" sz="3200" dirty="0"/>
              <a:t>Asymptomatic staff according to routine testing by community COVID-19 positivity rate</a:t>
            </a:r>
          </a:p>
          <a:p>
            <a:pPr marL="457200" indent="-457200">
              <a:buFont typeface="Arial" panose="020B0604020202020204" pitchFamily="34" charset="0"/>
              <a:buChar char="•"/>
            </a:pPr>
            <a:r>
              <a:rPr lang="en-US" sz="3200" dirty="0"/>
              <a:t>Staff who have been diagnosed with COVID-19 to determine if no longer infectious (in some cases)</a:t>
            </a:r>
          </a:p>
          <a:p>
            <a:pPr marL="0" indent="0">
              <a:buNone/>
            </a:pPr>
            <a:endParaRPr lang="en-US" dirty="0"/>
          </a:p>
        </p:txBody>
      </p:sp>
      <p:sp>
        <p:nvSpPr>
          <p:cNvPr id="5" name="TextBox 4">
            <a:extLst>
              <a:ext uri="{FF2B5EF4-FFF2-40B4-BE49-F238E27FC236}">
                <a16:creationId xmlns:a16="http://schemas.microsoft.com/office/drawing/2014/main" id="{20373F2C-5EE9-4C5B-9A2F-4304D8A13110}"/>
              </a:ext>
            </a:extLst>
          </p:cNvPr>
          <p:cNvSpPr txBox="1"/>
          <p:nvPr/>
        </p:nvSpPr>
        <p:spPr>
          <a:xfrm>
            <a:off x="4876800" y="5640887"/>
            <a:ext cx="3475892" cy="646331"/>
          </a:xfrm>
          <a:prstGeom prst="rect">
            <a:avLst/>
          </a:prstGeom>
          <a:noFill/>
        </p:spPr>
        <p:txBody>
          <a:bodyPr wrap="square">
            <a:spAutoFit/>
          </a:bodyPr>
          <a:lstStyle/>
          <a:p>
            <a:pPr algn="r"/>
            <a:r>
              <a:rPr lang="en-US" sz="1200" dirty="0">
                <a:hlinkClick r:id="rId3"/>
              </a:rPr>
              <a:t>https://www.cdc.gov/coronavirus/2019-ncov/hcp/testing-healthcare-personnel.html</a:t>
            </a:r>
            <a:endParaRPr lang="en-US" sz="1200" dirty="0"/>
          </a:p>
          <a:p>
            <a:endParaRPr lang="en-US" sz="1200" dirty="0"/>
          </a:p>
        </p:txBody>
      </p:sp>
    </p:spTree>
    <p:extLst>
      <p:ext uri="{BB962C8B-B14F-4D97-AF65-F5344CB8AC3E}">
        <p14:creationId xmlns:p14="http://schemas.microsoft.com/office/powerpoint/2010/main" val="18413139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3E11FDC-CE53-4104-A4BE-25412EE0111A}"/>
              </a:ext>
            </a:extLst>
          </p:cNvPr>
          <p:cNvSpPr>
            <a:spLocks noGrp="1"/>
          </p:cNvSpPr>
          <p:nvPr>
            <p:ph type="title"/>
          </p:nvPr>
        </p:nvSpPr>
        <p:spPr>
          <a:xfrm>
            <a:off x="457200" y="274638"/>
            <a:ext cx="8229600" cy="1143000"/>
          </a:xfrm>
        </p:spPr>
        <p:txBody>
          <a:bodyPr/>
          <a:lstStyle/>
          <a:p>
            <a:r>
              <a:rPr lang="en-US" dirty="0"/>
              <a:t>Testing Summary</a:t>
            </a:r>
          </a:p>
        </p:txBody>
      </p:sp>
      <p:pic>
        <p:nvPicPr>
          <p:cNvPr id="3" name="Content Placeholder 3">
            <a:extLst>
              <a:ext uri="{FF2B5EF4-FFF2-40B4-BE49-F238E27FC236}">
                <a16:creationId xmlns:a16="http://schemas.microsoft.com/office/drawing/2014/main" id="{D5A494A3-6EB1-4C77-9540-E4877BEB5E72}"/>
              </a:ext>
            </a:extLst>
          </p:cNvPr>
          <p:cNvPicPr>
            <a:picLocks noChangeAspect="1"/>
          </p:cNvPicPr>
          <p:nvPr/>
        </p:nvPicPr>
        <p:blipFill>
          <a:blip r:embed="rId3"/>
          <a:stretch>
            <a:fillRect/>
          </a:stretch>
        </p:blipFill>
        <p:spPr>
          <a:xfrm>
            <a:off x="34899" y="1943100"/>
            <a:ext cx="9074202" cy="2971800"/>
          </a:xfrm>
          <a:prstGeom prst="rect">
            <a:avLst/>
          </a:prstGeom>
          <a:noFill/>
        </p:spPr>
      </p:pic>
    </p:spTree>
    <p:extLst>
      <p:ext uri="{BB962C8B-B14F-4D97-AF65-F5344CB8AC3E}">
        <p14:creationId xmlns:p14="http://schemas.microsoft.com/office/powerpoint/2010/main" val="2901884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03E11FDC-CE53-4104-A4BE-25412EE0111A}"/>
              </a:ext>
            </a:extLst>
          </p:cNvPr>
          <p:cNvSpPr>
            <a:spLocks noGrp="1"/>
          </p:cNvSpPr>
          <p:nvPr>
            <p:ph type="title"/>
          </p:nvPr>
        </p:nvSpPr>
        <p:spPr>
          <a:xfrm>
            <a:off x="457200" y="274638"/>
            <a:ext cx="8229600" cy="1143000"/>
          </a:xfrm>
        </p:spPr>
        <p:txBody>
          <a:bodyPr anchor="ctr">
            <a:normAutofit/>
          </a:bodyPr>
          <a:lstStyle/>
          <a:p>
            <a:r>
              <a:rPr lang="en-US" dirty="0"/>
              <a:t>CMS </a:t>
            </a:r>
          </a:p>
        </p:txBody>
      </p:sp>
      <p:pic>
        <p:nvPicPr>
          <p:cNvPr id="4" name="Content Placeholder 3">
            <a:extLst>
              <a:ext uri="{FF2B5EF4-FFF2-40B4-BE49-F238E27FC236}">
                <a16:creationId xmlns:a16="http://schemas.microsoft.com/office/drawing/2014/main" id="{0226E3C1-DA58-469C-8BC9-65EA106F1267}"/>
              </a:ext>
            </a:extLst>
          </p:cNvPr>
          <p:cNvPicPr>
            <a:picLocks noGrp="1"/>
          </p:cNvPicPr>
          <p:nvPr>
            <p:ph idx="1"/>
          </p:nvPr>
        </p:nvPicPr>
        <p:blipFill>
          <a:blip r:embed="rId3"/>
          <a:stretch>
            <a:fillRect/>
          </a:stretch>
        </p:blipFill>
        <p:spPr>
          <a:xfrm>
            <a:off x="224307" y="2396680"/>
            <a:ext cx="8695386" cy="2217039"/>
          </a:xfrm>
          <a:prstGeom prst="rect">
            <a:avLst/>
          </a:prstGeom>
          <a:noFill/>
        </p:spPr>
      </p:pic>
      <p:sp>
        <p:nvSpPr>
          <p:cNvPr id="2" name="TextBox 1">
            <a:extLst>
              <a:ext uri="{FF2B5EF4-FFF2-40B4-BE49-F238E27FC236}">
                <a16:creationId xmlns:a16="http://schemas.microsoft.com/office/drawing/2014/main" id="{2E6C960C-CA07-4DA4-9BC1-2A7300728AA3}"/>
              </a:ext>
            </a:extLst>
          </p:cNvPr>
          <p:cNvSpPr txBox="1"/>
          <p:nvPr/>
        </p:nvSpPr>
        <p:spPr>
          <a:xfrm>
            <a:off x="4423893" y="5284984"/>
            <a:ext cx="4495800" cy="307777"/>
          </a:xfrm>
          <a:prstGeom prst="rect">
            <a:avLst/>
          </a:prstGeom>
          <a:noFill/>
        </p:spPr>
        <p:txBody>
          <a:bodyPr wrap="square">
            <a:spAutoFit/>
          </a:bodyPr>
          <a:lstStyle/>
          <a:p>
            <a:r>
              <a:rPr lang="en-US" sz="1400" u="sng" spc="-15" dirty="0">
                <a:solidFill>
                  <a:srgbClr val="0000FF"/>
                </a:solidFill>
                <a:effectLst/>
                <a:latin typeface="Arial" panose="020B0604020202020204" pitchFamily="34" charset="0"/>
                <a:ea typeface="Times New Roman" panose="02020603050405020304" pitchFamily="18" charset="0"/>
                <a:hlinkClick r:id="rId4"/>
              </a:rPr>
              <a:t>https://www.cms.gov/files/document/qso-20-38-nh.pdf</a:t>
            </a:r>
            <a:r>
              <a:rPr lang="en-US" sz="1400" spc="-15" dirty="0">
                <a:effectLst/>
                <a:latin typeface="Arial" panose="020B0604020202020204" pitchFamily="34" charset="0"/>
                <a:ea typeface="Times New Roman" panose="02020603050405020304" pitchFamily="18" charset="0"/>
              </a:rPr>
              <a:t> </a:t>
            </a:r>
            <a:endParaRPr lang="en-US" sz="1400" dirty="0"/>
          </a:p>
        </p:txBody>
      </p:sp>
    </p:spTree>
    <p:extLst>
      <p:ext uri="{BB962C8B-B14F-4D97-AF65-F5344CB8AC3E}">
        <p14:creationId xmlns:p14="http://schemas.microsoft.com/office/powerpoint/2010/main" val="1820453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D8D39-A83F-4B76-B794-F342C8C407CF}"/>
              </a:ext>
            </a:extLst>
          </p:cNvPr>
          <p:cNvSpPr>
            <a:spLocks noGrp="1"/>
          </p:cNvSpPr>
          <p:nvPr>
            <p:ph type="title"/>
          </p:nvPr>
        </p:nvSpPr>
        <p:spPr/>
        <p:txBody>
          <a:bodyPr>
            <a:normAutofit fontScale="90000"/>
          </a:bodyPr>
          <a:lstStyle/>
          <a:p>
            <a:r>
              <a:rPr lang="en-US" dirty="0"/>
              <a:t>CMS Update - Testing for Rural Areas</a:t>
            </a:r>
          </a:p>
        </p:txBody>
      </p:sp>
      <p:sp>
        <p:nvSpPr>
          <p:cNvPr id="3" name="Content Placeholder 2">
            <a:extLst>
              <a:ext uri="{FF2B5EF4-FFF2-40B4-BE49-F238E27FC236}">
                <a16:creationId xmlns:a16="http://schemas.microsoft.com/office/drawing/2014/main" id="{F70F0AE9-92E8-4356-992F-D8FB4CEEAC12}"/>
              </a:ext>
            </a:extLst>
          </p:cNvPr>
          <p:cNvSpPr>
            <a:spLocks noGrp="1"/>
          </p:cNvSpPr>
          <p:nvPr>
            <p:ph idx="1"/>
          </p:nvPr>
        </p:nvSpPr>
        <p:spPr>
          <a:xfrm>
            <a:off x="228600" y="1809395"/>
            <a:ext cx="5334000" cy="3239210"/>
          </a:xfrm>
        </p:spPr>
        <p:txBody>
          <a:bodyPr>
            <a:normAutofit fontScale="77500" lnSpcReduction="20000"/>
          </a:bodyPr>
          <a:lstStyle/>
          <a:p>
            <a:pPr marL="0" indent="0">
              <a:buNone/>
            </a:pPr>
            <a:r>
              <a:rPr lang="en-US" b="0" i="0" dirty="0">
                <a:solidFill>
                  <a:srgbClr val="323A45"/>
                </a:solidFill>
                <a:effectLst/>
                <a:latin typeface="Muli"/>
              </a:rPr>
              <a:t>“Counties with 20 or fewer tests over 14 days will now move to “green” in the color-coded system of assessing COVID-19 community prevalence. Counties with both fewer than 500 tests and fewer than 2,000 tests per 100,000 residents, and greater than 10 percent positivity over 14 days – which would have been “red” under the previous methodology – will move to “yellow.”</a:t>
            </a:r>
            <a:endParaRPr lang="en-US" dirty="0"/>
          </a:p>
          <a:p>
            <a:endParaRPr lang="en-US" dirty="0"/>
          </a:p>
        </p:txBody>
      </p:sp>
      <p:sp>
        <p:nvSpPr>
          <p:cNvPr id="5" name="TextBox 4">
            <a:extLst>
              <a:ext uri="{FF2B5EF4-FFF2-40B4-BE49-F238E27FC236}">
                <a16:creationId xmlns:a16="http://schemas.microsoft.com/office/drawing/2014/main" id="{A5615493-A5BE-497C-9230-F8125971B97C}"/>
              </a:ext>
            </a:extLst>
          </p:cNvPr>
          <p:cNvSpPr txBox="1"/>
          <p:nvPr/>
        </p:nvSpPr>
        <p:spPr>
          <a:xfrm>
            <a:off x="762000" y="5354393"/>
            <a:ext cx="4495800" cy="430887"/>
          </a:xfrm>
          <a:prstGeom prst="rect">
            <a:avLst/>
          </a:prstGeom>
          <a:noFill/>
        </p:spPr>
        <p:txBody>
          <a:bodyPr wrap="square">
            <a:spAutoFit/>
          </a:bodyPr>
          <a:lstStyle/>
          <a:p>
            <a:r>
              <a:rPr lang="en-US" sz="1100" dirty="0">
                <a:hlinkClick r:id="rId3"/>
              </a:rPr>
              <a:t>https://www.cms.gov/newsroom/press-releases/cms-updates-covid-19-testing-methodology-nursing-homes</a:t>
            </a:r>
            <a:r>
              <a:rPr lang="en-US" sz="1100" dirty="0"/>
              <a:t> </a:t>
            </a:r>
          </a:p>
        </p:txBody>
      </p:sp>
      <p:pic>
        <p:nvPicPr>
          <p:cNvPr id="7" name="Picture 6">
            <a:extLst>
              <a:ext uri="{FF2B5EF4-FFF2-40B4-BE49-F238E27FC236}">
                <a16:creationId xmlns:a16="http://schemas.microsoft.com/office/drawing/2014/main" id="{7008F999-1A3E-4423-AD99-E33ACA7248B5}"/>
              </a:ext>
            </a:extLst>
          </p:cNvPr>
          <p:cNvPicPr>
            <a:picLocks noChangeAspect="1"/>
          </p:cNvPicPr>
          <p:nvPr/>
        </p:nvPicPr>
        <p:blipFill>
          <a:blip r:embed="rId4"/>
          <a:stretch>
            <a:fillRect/>
          </a:stretch>
        </p:blipFill>
        <p:spPr>
          <a:xfrm>
            <a:off x="5769569" y="1980845"/>
            <a:ext cx="3374431" cy="2896310"/>
          </a:xfrm>
          <a:prstGeom prst="rect">
            <a:avLst/>
          </a:prstGeom>
        </p:spPr>
      </p:pic>
    </p:spTree>
    <p:extLst>
      <p:ext uri="{BB962C8B-B14F-4D97-AF65-F5344CB8AC3E}">
        <p14:creationId xmlns:p14="http://schemas.microsoft.com/office/powerpoint/2010/main" val="1080162317"/>
      </p:ext>
    </p:extLst>
  </p:cSld>
  <p:clrMapOvr>
    <a:masterClrMapping/>
  </p:clrMapOvr>
</p:sld>
</file>

<file path=ppt/theme/theme1.xml><?xml version="1.0" encoding="utf-8"?>
<a:theme xmlns:a="http://schemas.openxmlformats.org/drawingml/2006/main" name="1_2012LeadingAge_gray2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TotalTime>
  <Words>3313</Words>
  <Application>Microsoft Office PowerPoint</Application>
  <PresentationFormat>On-screen Show (4:3)</PresentationFormat>
  <Paragraphs>203</Paragraphs>
  <Slides>30</Slides>
  <Notes>24</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Calibri</vt:lpstr>
      <vt:lpstr>Cambria</vt:lpstr>
      <vt:lpstr>Muli</vt:lpstr>
      <vt:lpstr>Open Sans</vt:lpstr>
      <vt:lpstr>Segoe UI</vt:lpstr>
      <vt:lpstr>Symbol</vt:lpstr>
      <vt:lpstr>Times New Roman</vt:lpstr>
      <vt:lpstr>1_2012LeadingAge_gray2PPT</vt:lpstr>
      <vt:lpstr>Testing COVID-19 </vt:lpstr>
      <vt:lpstr>Objectives</vt:lpstr>
      <vt:lpstr>Definitions</vt:lpstr>
      <vt:lpstr>Definitions</vt:lpstr>
      <vt:lpstr>WHY Testing for COVID-19 is Essential</vt:lpstr>
      <vt:lpstr>Staff Testing</vt:lpstr>
      <vt:lpstr>Testing Summary</vt:lpstr>
      <vt:lpstr>CMS </vt:lpstr>
      <vt:lpstr>CMS Update - Testing for Rural Areas</vt:lpstr>
      <vt:lpstr>Rapid Antigen Testing</vt:lpstr>
      <vt:lpstr>Gold Standard</vt:lpstr>
      <vt:lpstr>Screening</vt:lpstr>
      <vt:lpstr>Summary Table </vt:lpstr>
      <vt:lpstr>Reporting </vt:lpstr>
      <vt:lpstr>Specimen Collection</vt:lpstr>
      <vt:lpstr>PPE for Specimen Collection</vt:lpstr>
      <vt:lpstr>Nasal Swab</vt:lpstr>
      <vt:lpstr>Nasopharyngeal Swab</vt:lpstr>
      <vt:lpstr>Oropharyngeal (throat) Swab</vt:lpstr>
      <vt:lpstr>Anterior Nasal Swab</vt:lpstr>
      <vt:lpstr>Specific Testing Device </vt:lpstr>
      <vt:lpstr>Follow-up with Test Results</vt:lpstr>
      <vt:lpstr>Cleaning and Disinfecting</vt:lpstr>
      <vt:lpstr>PowerPoint Presentation</vt:lpstr>
      <vt:lpstr>PowerPoint Presentation</vt:lpstr>
      <vt:lpstr>References and Resources</vt:lpstr>
      <vt:lpstr>References and Resources</vt:lpstr>
      <vt:lpstr>References and Resources</vt:lpstr>
      <vt:lpstr>References and Resources</vt:lpstr>
      <vt:lpstr>Disclaimer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Testing COVID-19</dc:title>
  <dc:creator>Lisa Thomson</dc:creator>
  <cp:lastModifiedBy>Lisa Thomson</cp:lastModifiedBy>
  <cp:revision>7</cp:revision>
  <dcterms:created xsi:type="dcterms:W3CDTF">2020-10-14T00:03:06Z</dcterms:created>
  <dcterms:modified xsi:type="dcterms:W3CDTF">2020-11-13T17:26:48Z</dcterms:modified>
</cp:coreProperties>
</file>