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notesMasterIdLst>
    <p:notesMasterId r:id="rId19"/>
  </p:notesMasterIdLst>
  <p:handoutMasterIdLst>
    <p:handoutMasterId r:id="rId20"/>
  </p:handoutMasterIdLst>
  <p:sldIdLst>
    <p:sldId id="276" r:id="rId2"/>
    <p:sldId id="300" r:id="rId3"/>
    <p:sldId id="644" r:id="rId4"/>
    <p:sldId id="647" r:id="rId5"/>
    <p:sldId id="673" r:id="rId6"/>
    <p:sldId id="674" r:id="rId7"/>
    <p:sldId id="675" r:id="rId8"/>
    <p:sldId id="365" r:id="rId9"/>
    <p:sldId id="676" r:id="rId10"/>
    <p:sldId id="677" r:id="rId11"/>
    <p:sldId id="678" r:id="rId12"/>
    <p:sldId id="679" r:id="rId13"/>
    <p:sldId id="380" r:id="rId14"/>
    <p:sldId id="341" r:id="rId15"/>
    <p:sldId id="670" r:id="rId16"/>
    <p:sldId id="671" r:id="rId17"/>
    <p:sldId id="343"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48" autoAdjust="0"/>
    <p:restoredTop sz="58637" autoAdjust="0"/>
  </p:normalViewPr>
  <p:slideViewPr>
    <p:cSldViewPr>
      <p:cViewPr varScale="1">
        <p:scale>
          <a:sx n="44" d="100"/>
          <a:sy n="44" d="100"/>
        </p:scale>
        <p:origin x="2227"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115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732776-E1A9-4863-88B6-F93E39409ACA}"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en-US"/>
        </a:p>
      </dgm:t>
    </dgm:pt>
    <dgm:pt modelId="{03B1E257-8BF8-4440-A335-625922594A82}">
      <dgm:prSet/>
      <dgm:spPr>
        <a:solidFill>
          <a:schemeClr val="accent3">
            <a:lumMod val="75000"/>
          </a:schemeClr>
        </a:solidFill>
      </dgm:spPr>
      <dgm:t>
        <a:bodyPr/>
        <a:lstStyle/>
        <a:p>
          <a:r>
            <a:rPr lang="en-US"/>
            <a:t>“Let’s try this way,’</a:t>
          </a:r>
        </a:p>
      </dgm:t>
    </dgm:pt>
    <dgm:pt modelId="{3B44CD73-8644-4CEF-84C6-EDF3390996AE}" type="parTrans" cxnId="{DEA504DC-7CD8-4805-918C-B3D211256A54}">
      <dgm:prSet/>
      <dgm:spPr/>
      <dgm:t>
        <a:bodyPr/>
        <a:lstStyle/>
        <a:p>
          <a:endParaRPr lang="en-US"/>
        </a:p>
      </dgm:t>
    </dgm:pt>
    <dgm:pt modelId="{9D9EADC5-5145-40A4-B093-5B7896F6318E}" type="sibTrans" cxnId="{DEA504DC-7CD8-4805-918C-B3D211256A54}">
      <dgm:prSet/>
      <dgm:spPr/>
      <dgm:t>
        <a:bodyPr/>
        <a:lstStyle/>
        <a:p>
          <a:endParaRPr lang="en-US"/>
        </a:p>
      </dgm:t>
    </dgm:pt>
    <dgm:pt modelId="{900A80F4-809F-4AAA-B3E5-00B9948F86F2}">
      <dgm:prSet/>
      <dgm:spPr/>
      <dgm:t>
        <a:bodyPr/>
        <a:lstStyle/>
        <a:p>
          <a:r>
            <a:rPr lang="en-US"/>
            <a:t>Instead of pointing out mistakes.</a:t>
          </a:r>
        </a:p>
      </dgm:t>
    </dgm:pt>
    <dgm:pt modelId="{105B410C-FB1F-42B3-849C-41D2D6C12D1A}" type="parTrans" cxnId="{E7511CE4-038B-4C1A-9AD3-CB56A97317C5}">
      <dgm:prSet/>
      <dgm:spPr/>
      <dgm:t>
        <a:bodyPr/>
        <a:lstStyle/>
        <a:p>
          <a:endParaRPr lang="en-US"/>
        </a:p>
      </dgm:t>
    </dgm:pt>
    <dgm:pt modelId="{8BB41818-AB04-464C-80DB-5846341F5B18}" type="sibTrans" cxnId="{E7511CE4-038B-4C1A-9AD3-CB56A97317C5}">
      <dgm:prSet/>
      <dgm:spPr/>
      <dgm:t>
        <a:bodyPr/>
        <a:lstStyle/>
        <a:p>
          <a:endParaRPr lang="en-US"/>
        </a:p>
      </dgm:t>
    </dgm:pt>
    <dgm:pt modelId="{1CFF6982-D1F4-448F-911F-067A3EB9C8BA}">
      <dgm:prSet/>
      <dgm:spPr>
        <a:solidFill>
          <a:schemeClr val="tx2">
            <a:lumMod val="60000"/>
            <a:lumOff val="40000"/>
          </a:schemeClr>
        </a:solidFill>
      </dgm:spPr>
      <dgm:t>
        <a:bodyPr/>
        <a:lstStyle/>
        <a:p>
          <a:r>
            <a:rPr lang="en-US" dirty="0"/>
            <a:t>“Please do this,”</a:t>
          </a:r>
        </a:p>
      </dgm:t>
    </dgm:pt>
    <dgm:pt modelId="{1CE36462-74CF-4ED4-8929-D1E44FB16C99}" type="parTrans" cxnId="{110F2D98-C4EA-46BC-BD6E-F4A9433A0C2C}">
      <dgm:prSet/>
      <dgm:spPr/>
      <dgm:t>
        <a:bodyPr/>
        <a:lstStyle/>
        <a:p>
          <a:endParaRPr lang="en-US"/>
        </a:p>
      </dgm:t>
    </dgm:pt>
    <dgm:pt modelId="{4405356F-A27F-405D-B609-72E448B0961D}" type="sibTrans" cxnId="{110F2D98-C4EA-46BC-BD6E-F4A9433A0C2C}">
      <dgm:prSet/>
      <dgm:spPr/>
      <dgm:t>
        <a:bodyPr/>
        <a:lstStyle/>
        <a:p>
          <a:endParaRPr lang="en-US"/>
        </a:p>
      </dgm:t>
    </dgm:pt>
    <dgm:pt modelId="{4797FD0E-FFFD-474F-A55F-955C0D9D76BC}">
      <dgm:prSet/>
      <dgm:spPr/>
      <dgm:t>
        <a:bodyPr/>
        <a:lstStyle/>
        <a:p>
          <a:r>
            <a:rPr lang="en-US" dirty="0"/>
            <a:t>Instead of “Don’t do this.”</a:t>
          </a:r>
        </a:p>
      </dgm:t>
    </dgm:pt>
    <dgm:pt modelId="{6EBBFE7B-8C1D-47B8-836C-46216740C4C2}" type="parTrans" cxnId="{8D2B9E2F-92FD-4085-89D8-C14BD71D01D1}">
      <dgm:prSet/>
      <dgm:spPr/>
      <dgm:t>
        <a:bodyPr/>
        <a:lstStyle/>
        <a:p>
          <a:endParaRPr lang="en-US"/>
        </a:p>
      </dgm:t>
    </dgm:pt>
    <dgm:pt modelId="{58041EBB-A5FE-4B44-A488-FDCFFCE458DB}" type="sibTrans" cxnId="{8D2B9E2F-92FD-4085-89D8-C14BD71D01D1}">
      <dgm:prSet/>
      <dgm:spPr/>
      <dgm:t>
        <a:bodyPr/>
        <a:lstStyle/>
        <a:p>
          <a:endParaRPr lang="en-US"/>
        </a:p>
      </dgm:t>
    </dgm:pt>
    <dgm:pt modelId="{13E583A6-AD7B-4A08-A3E0-49A94B6CF067}">
      <dgm:prSet/>
      <dgm:spPr/>
      <dgm:t>
        <a:bodyPr/>
        <a:lstStyle/>
        <a:p>
          <a:r>
            <a:rPr lang="en-US"/>
            <a:t>“Thanks for helping,” </a:t>
          </a:r>
        </a:p>
      </dgm:t>
    </dgm:pt>
    <dgm:pt modelId="{FFF843B1-0E51-4FBC-8437-C2EA7EA43219}" type="parTrans" cxnId="{E7920507-2C0D-421B-B16D-EF362EB80E01}">
      <dgm:prSet/>
      <dgm:spPr/>
      <dgm:t>
        <a:bodyPr/>
        <a:lstStyle/>
        <a:p>
          <a:endParaRPr lang="en-US"/>
        </a:p>
      </dgm:t>
    </dgm:pt>
    <dgm:pt modelId="{35E6A7F7-B25D-49DB-B113-BAD04F46CCD4}" type="sibTrans" cxnId="{E7920507-2C0D-421B-B16D-EF362EB80E01}">
      <dgm:prSet/>
      <dgm:spPr/>
      <dgm:t>
        <a:bodyPr/>
        <a:lstStyle/>
        <a:p>
          <a:endParaRPr lang="en-US"/>
        </a:p>
      </dgm:t>
    </dgm:pt>
    <dgm:pt modelId="{CE0DF8EA-2C78-4CD9-8DD5-E745AFCEC693}">
      <dgm:prSet/>
      <dgm:spPr/>
      <dgm:t>
        <a:bodyPr/>
        <a:lstStyle/>
        <a:p>
          <a:r>
            <a:rPr lang="en-US"/>
            <a:t>Even if the results aren’t perfect.</a:t>
          </a:r>
        </a:p>
      </dgm:t>
    </dgm:pt>
    <dgm:pt modelId="{F403556A-5002-4127-8780-A79D73393432}" type="parTrans" cxnId="{3A985ADA-45C2-4F5A-BA9D-39704B01BC32}">
      <dgm:prSet/>
      <dgm:spPr/>
      <dgm:t>
        <a:bodyPr/>
        <a:lstStyle/>
        <a:p>
          <a:endParaRPr lang="en-US"/>
        </a:p>
      </dgm:t>
    </dgm:pt>
    <dgm:pt modelId="{AE52AAFB-0ED4-42EF-9CCE-6636411D0081}" type="sibTrans" cxnId="{3A985ADA-45C2-4F5A-BA9D-39704B01BC32}">
      <dgm:prSet/>
      <dgm:spPr/>
      <dgm:t>
        <a:bodyPr/>
        <a:lstStyle/>
        <a:p>
          <a:endParaRPr lang="en-US"/>
        </a:p>
      </dgm:t>
    </dgm:pt>
    <dgm:pt modelId="{F007CA2B-3A7F-457D-AFF8-702E1BEE1E5F}" type="pres">
      <dgm:prSet presAssocID="{46732776-E1A9-4863-88B6-F93E39409ACA}" presName="Name0" presStyleCnt="0">
        <dgm:presLayoutVars>
          <dgm:dir/>
          <dgm:animLvl val="lvl"/>
          <dgm:resizeHandles val="exact"/>
        </dgm:presLayoutVars>
      </dgm:prSet>
      <dgm:spPr/>
    </dgm:pt>
    <dgm:pt modelId="{336AC4D6-2834-45D8-869D-EC7F2DB4276D}" type="pres">
      <dgm:prSet presAssocID="{03B1E257-8BF8-4440-A335-625922594A82}" presName="linNode" presStyleCnt="0"/>
      <dgm:spPr/>
    </dgm:pt>
    <dgm:pt modelId="{187A98CC-E5D5-4118-A6D3-D171937F86F9}" type="pres">
      <dgm:prSet presAssocID="{03B1E257-8BF8-4440-A335-625922594A82}" presName="parentText" presStyleLbl="node1" presStyleIdx="0" presStyleCnt="3">
        <dgm:presLayoutVars>
          <dgm:chMax val="1"/>
          <dgm:bulletEnabled val="1"/>
        </dgm:presLayoutVars>
      </dgm:prSet>
      <dgm:spPr/>
    </dgm:pt>
    <dgm:pt modelId="{5A7F1457-2EF1-45D9-AEA7-24244DD7D553}" type="pres">
      <dgm:prSet presAssocID="{03B1E257-8BF8-4440-A335-625922594A82}" presName="descendantText" presStyleLbl="alignAccFollowNode1" presStyleIdx="0" presStyleCnt="3">
        <dgm:presLayoutVars>
          <dgm:bulletEnabled val="1"/>
        </dgm:presLayoutVars>
      </dgm:prSet>
      <dgm:spPr/>
    </dgm:pt>
    <dgm:pt modelId="{3F2948D6-63EC-432D-BB29-8E90B4DD40A4}" type="pres">
      <dgm:prSet presAssocID="{9D9EADC5-5145-40A4-B093-5B7896F6318E}" presName="sp" presStyleCnt="0"/>
      <dgm:spPr/>
    </dgm:pt>
    <dgm:pt modelId="{EB837A58-B19C-4253-8543-8FC2C3133C23}" type="pres">
      <dgm:prSet presAssocID="{1CFF6982-D1F4-448F-911F-067A3EB9C8BA}" presName="linNode" presStyleCnt="0"/>
      <dgm:spPr/>
    </dgm:pt>
    <dgm:pt modelId="{61D8ED6B-5EF8-44AF-BE91-F31455FD4C20}" type="pres">
      <dgm:prSet presAssocID="{1CFF6982-D1F4-448F-911F-067A3EB9C8BA}" presName="parentText" presStyleLbl="node1" presStyleIdx="1" presStyleCnt="3">
        <dgm:presLayoutVars>
          <dgm:chMax val="1"/>
          <dgm:bulletEnabled val="1"/>
        </dgm:presLayoutVars>
      </dgm:prSet>
      <dgm:spPr/>
    </dgm:pt>
    <dgm:pt modelId="{EB985067-E21C-4919-8AA0-A41993308D28}" type="pres">
      <dgm:prSet presAssocID="{1CFF6982-D1F4-448F-911F-067A3EB9C8BA}" presName="descendantText" presStyleLbl="alignAccFollowNode1" presStyleIdx="1" presStyleCnt="3">
        <dgm:presLayoutVars>
          <dgm:bulletEnabled val="1"/>
        </dgm:presLayoutVars>
      </dgm:prSet>
      <dgm:spPr/>
    </dgm:pt>
    <dgm:pt modelId="{58C3E0B4-F017-4B34-98C1-9157F30D8C5F}" type="pres">
      <dgm:prSet presAssocID="{4405356F-A27F-405D-B609-72E448B0961D}" presName="sp" presStyleCnt="0"/>
      <dgm:spPr/>
    </dgm:pt>
    <dgm:pt modelId="{C0F3544A-02AF-4DC0-B34E-12355811B4C5}" type="pres">
      <dgm:prSet presAssocID="{13E583A6-AD7B-4A08-A3E0-49A94B6CF067}" presName="linNode" presStyleCnt="0"/>
      <dgm:spPr/>
    </dgm:pt>
    <dgm:pt modelId="{F73B428B-4032-4A19-891C-FDA2FC69D709}" type="pres">
      <dgm:prSet presAssocID="{13E583A6-AD7B-4A08-A3E0-49A94B6CF067}" presName="parentText" presStyleLbl="node1" presStyleIdx="2" presStyleCnt="3">
        <dgm:presLayoutVars>
          <dgm:chMax val="1"/>
          <dgm:bulletEnabled val="1"/>
        </dgm:presLayoutVars>
      </dgm:prSet>
      <dgm:spPr/>
    </dgm:pt>
    <dgm:pt modelId="{3CE75F8F-1FA4-495B-8158-2A5C05FC6ADB}" type="pres">
      <dgm:prSet presAssocID="{13E583A6-AD7B-4A08-A3E0-49A94B6CF067}" presName="descendantText" presStyleLbl="alignAccFollowNode1" presStyleIdx="2" presStyleCnt="3">
        <dgm:presLayoutVars>
          <dgm:bulletEnabled val="1"/>
        </dgm:presLayoutVars>
      </dgm:prSet>
      <dgm:spPr/>
    </dgm:pt>
  </dgm:ptLst>
  <dgm:cxnLst>
    <dgm:cxn modelId="{E7920507-2C0D-421B-B16D-EF362EB80E01}" srcId="{46732776-E1A9-4863-88B6-F93E39409ACA}" destId="{13E583A6-AD7B-4A08-A3E0-49A94B6CF067}" srcOrd="2" destOrd="0" parTransId="{FFF843B1-0E51-4FBC-8437-C2EA7EA43219}" sibTransId="{35E6A7F7-B25D-49DB-B113-BAD04F46CCD4}"/>
    <dgm:cxn modelId="{8D2B9E2F-92FD-4085-89D8-C14BD71D01D1}" srcId="{1CFF6982-D1F4-448F-911F-067A3EB9C8BA}" destId="{4797FD0E-FFFD-474F-A55F-955C0D9D76BC}" srcOrd="0" destOrd="0" parTransId="{6EBBFE7B-8C1D-47B8-836C-46216740C4C2}" sibTransId="{58041EBB-A5FE-4B44-A488-FDCFFCE458DB}"/>
    <dgm:cxn modelId="{D31AC840-316C-49A3-8478-D24CF7BE8E88}" type="presOf" srcId="{46732776-E1A9-4863-88B6-F93E39409ACA}" destId="{F007CA2B-3A7F-457D-AFF8-702E1BEE1E5F}" srcOrd="0" destOrd="0" presId="urn:microsoft.com/office/officeart/2005/8/layout/vList5"/>
    <dgm:cxn modelId="{569D0546-577E-49B1-926E-74568A34547B}" type="presOf" srcId="{4797FD0E-FFFD-474F-A55F-955C0D9D76BC}" destId="{EB985067-E21C-4919-8AA0-A41993308D28}" srcOrd="0" destOrd="0" presId="urn:microsoft.com/office/officeart/2005/8/layout/vList5"/>
    <dgm:cxn modelId="{8C563071-3551-485B-B8FA-EC5250AB288D}" type="presOf" srcId="{03B1E257-8BF8-4440-A335-625922594A82}" destId="{187A98CC-E5D5-4118-A6D3-D171937F86F9}" srcOrd="0" destOrd="0" presId="urn:microsoft.com/office/officeart/2005/8/layout/vList5"/>
    <dgm:cxn modelId="{110F2D98-C4EA-46BC-BD6E-F4A9433A0C2C}" srcId="{46732776-E1A9-4863-88B6-F93E39409ACA}" destId="{1CFF6982-D1F4-448F-911F-067A3EB9C8BA}" srcOrd="1" destOrd="0" parTransId="{1CE36462-74CF-4ED4-8929-D1E44FB16C99}" sibTransId="{4405356F-A27F-405D-B609-72E448B0961D}"/>
    <dgm:cxn modelId="{A838ACC8-D31D-45DB-9900-CDBA3BF1983A}" type="presOf" srcId="{1CFF6982-D1F4-448F-911F-067A3EB9C8BA}" destId="{61D8ED6B-5EF8-44AF-BE91-F31455FD4C20}" srcOrd="0" destOrd="0" presId="urn:microsoft.com/office/officeart/2005/8/layout/vList5"/>
    <dgm:cxn modelId="{054023D3-789A-4765-B405-602CDF700F7D}" type="presOf" srcId="{13E583A6-AD7B-4A08-A3E0-49A94B6CF067}" destId="{F73B428B-4032-4A19-891C-FDA2FC69D709}" srcOrd="0" destOrd="0" presId="urn:microsoft.com/office/officeart/2005/8/layout/vList5"/>
    <dgm:cxn modelId="{2F7E2CD6-0B59-4206-89B8-9FCC08F5C937}" type="presOf" srcId="{CE0DF8EA-2C78-4CD9-8DD5-E745AFCEC693}" destId="{3CE75F8F-1FA4-495B-8158-2A5C05FC6ADB}" srcOrd="0" destOrd="0" presId="urn:microsoft.com/office/officeart/2005/8/layout/vList5"/>
    <dgm:cxn modelId="{3A985ADA-45C2-4F5A-BA9D-39704B01BC32}" srcId="{13E583A6-AD7B-4A08-A3E0-49A94B6CF067}" destId="{CE0DF8EA-2C78-4CD9-8DD5-E745AFCEC693}" srcOrd="0" destOrd="0" parTransId="{F403556A-5002-4127-8780-A79D73393432}" sibTransId="{AE52AAFB-0ED4-42EF-9CCE-6636411D0081}"/>
    <dgm:cxn modelId="{DEA504DC-7CD8-4805-918C-B3D211256A54}" srcId="{46732776-E1A9-4863-88B6-F93E39409ACA}" destId="{03B1E257-8BF8-4440-A335-625922594A82}" srcOrd="0" destOrd="0" parTransId="{3B44CD73-8644-4CEF-84C6-EDF3390996AE}" sibTransId="{9D9EADC5-5145-40A4-B093-5B7896F6318E}"/>
    <dgm:cxn modelId="{E7511CE4-038B-4C1A-9AD3-CB56A97317C5}" srcId="{03B1E257-8BF8-4440-A335-625922594A82}" destId="{900A80F4-809F-4AAA-B3E5-00B9948F86F2}" srcOrd="0" destOrd="0" parTransId="{105B410C-FB1F-42B3-849C-41D2D6C12D1A}" sibTransId="{8BB41818-AB04-464C-80DB-5846341F5B18}"/>
    <dgm:cxn modelId="{619876E8-6D5D-4A15-8971-CBF6ABF08918}" type="presOf" srcId="{900A80F4-809F-4AAA-B3E5-00B9948F86F2}" destId="{5A7F1457-2EF1-45D9-AEA7-24244DD7D553}" srcOrd="0" destOrd="0" presId="urn:microsoft.com/office/officeart/2005/8/layout/vList5"/>
    <dgm:cxn modelId="{483DBC60-EB59-4CA5-9C3A-B2FE510976A2}" type="presParOf" srcId="{F007CA2B-3A7F-457D-AFF8-702E1BEE1E5F}" destId="{336AC4D6-2834-45D8-869D-EC7F2DB4276D}" srcOrd="0" destOrd="0" presId="urn:microsoft.com/office/officeart/2005/8/layout/vList5"/>
    <dgm:cxn modelId="{306B64CB-63C9-4523-B55C-BAC0CDC5AEFF}" type="presParOf" srcId="{336AC4D6-2834-45D8-869D-EC7F2DB4276D}" destId="{187A98CC-E5D5-4118-A6D3-D171937F86F9}" srcOrd="0" destOrd="0" presId="urn:microsoft.com/office/officeart/2005/8/layout/vList5"/>
    <dgm:cxn modelId="{84891207-2BB1-4388-A56E-420BB82F333A}" type="presParOf" srcId="{336AC4D6-2834-45D8-869D-EC7F2DB4276D}" destId="{5A7F1457-2EF1-45D9-AEA7-24244DD7D553}" srcOrd="1" destOrd="0" presId="urn:microsoft.com/office/officeart/2005/8/layout/vList5"/>
    <dgm:cxn modelId="{7A4431AD-DC25-4C37-BA7C-B6AFE0D882DA}" type="presParOf" srcId="{F007CA2B-3A7F-457D-AFF8-702E1BEE1E5F}" destId="{3F2948D6-63EC-432D-BB29-8E90B4DD40A4}" srcOrd="1" destOrd="0" presId="urn:microsoft.com/office/officeart/2005/8/layout/vList5"/>
    <dgm:cxn modelId="{2AF66124-382F-4A44-86FF-AE4FBF7E78CB}" type="presParOf" srcId="{F007CA2B-3A7F-457D-AFF8-702E1BEE1E5F}" destId="{EB837A58-B19C-4253-8543-8FC2C3133C23}" srcOrd="2" destOrd="0" presId="urn:microsoft.com/office/officeart/2005/8/layout/vList5"/>
    <dgm:cxn modelId="{CBABA2FE-4054-4A13-9BA8-09D095F97C17}" type="presParOf" srcId="{EB837A58-B19C-4253-8543-8FC2C3133C23}" destId="{61D8ED6B-5EF8-44AF-BE91-F31455FD4C20}" srcOrd="0" destOrd="0" presId="urn:microsoft.com/office/officeart/2005/8/layout/vList5"/>
    <dgm:cxn modelId="{5FABFD85-0E78-434C-84A9-F4419C68F7CB}" type="presParOf" srcId="{EB837A58-B19C-4253-8543-8FC2C3133C23}" destId="{EB985067-E21C-4919-8AA0-A41993308D28}" srcOrd="1" destOrd="0" presId="urn:microsoft.com/office/officeart/2005/8/layout/vList5"/>
    <dgm:cxn modelId="{312FDB2C-B045-45AA-99E9-440861C3C425}" type="presParOf" srcId="{F007CA2B-3A7F-457D-AFF8-702E1BEE1E5F}" destId="{58C3E0B4-F017-4B34-98C1-9157F30D8C5F}" srcOrd="3" destOrd="0" presId="urn:microsoft.com/office/officeart/2005/8/layout/vList5"/>
    <dgm:cxn modelId="{948F1B2A-CF80-49B6-8745-A9B894CF9A29}" type="presParOf" srcId="{F007CA2B-3A7F-457D-AFF8-702E1BEE1E5F}" destId="{C0F3544A-02AF-4DC0-B34E-12355811B4C5}" srcOrd="4" destOrd="0" presId="urn:microsoft.com/office/officeart/2005/8/layout/vList5"/>
    <dgm:cxn modelId="{5A669F62-212C-420B-9D91-926F8DE4DD41}" type="presParOf" srcId="{C0F3544A-02AF-4DC0-B34E-12355811B4C5}" destId="{F73B428B-4032-4A19-891C-FDA2FC69D709}" srcOrd="0" destOrd="0" presId="urn:microsoft.com/office/officeart/2005/8/layout/vList5"/>
    <dgm:cxn modelId="{FEECCAE2-D1FA-4E52-A2A1-7D591EBC467B}" type="presParOf" srcId="{C0F3544A-02AF-4DC0-B34E-12355811B4C5}" destId="{3CE75F8F-1FA4-495B-8158-2A5C05FC6AD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61B5F0-6968-4D70-8815-F0EC6AA9FECA}" type="doc">
      <dgm:prSet loTypeId="urn:microsoft.com/office/officeart/2005/8/layout/default" loCatId="list" qsTypeId="urn:microsoft.com/office/officeart/2005/8/quickstyle/simple4" qsCatId="simple" csTypeId="urn:microsoft.com/office/officeart/2005/8/colors/accent3_2" csCatId="accent3"/>
      <dgm:spPr/>
      <dgm:t>
        <a:bodyPr/>
        <a:lstStyle/>
        <a:p>
          <a:endParaRPr lang="en-US"/>
        </a:p>
      </dgm:t>
    </dgm:pt>
    <dgm:pt modelId="{67981910-5E7C-4746-A8B2-09DB8F034381}">
      <dgm:prSet/>
      <dgm:spPr/>
      <dgm:t>
        <a:bodyPr/>
        <a:lstStyle/>
        <a:p>
          <a:r>
            <a:rPr lang="en-US"/>
            <a:t>Visitation</a:t>
          </a:r>
        </a:p>
      </dgm:t>
    </dgm:pt>
    <dgm:pt modelId="{6BD771A1-0116-48C1-8B16-B0142B0E3F34}" type="parTrans" cxnId="{D301333B-E59A-4BC8-8401-D8F2DDC19311}">
      <dgm:prSet/>
      <dgm:spPr/>
      <dgm:t>
        <a:bodyPr/>
        <a:lstStyle/>
        <a:p>
          <a:endParaRPr lang="en-US"/>
        </a:p>
      </dgm:t>
    </dgm:pt>
    <dgm:pt modelId="{7C8CA992-E939-45C7-B63F-5D6E461EB1B6}" type="sibTrans" cxnId="{D301333B-E59A-4BC8-8401-D8F2DDC19311}">
      <dgm:prSet/>
      <dgm:spPr/>
      <dgm:t>
        <a:bodyPr/>
        <a:lstStyle/>
        <a:p>
          <a:endParaRPr lang="en-US"/>
        </a:p>
      </dgm:t>
    </dgm:pt>
    <dgm:pt modelId="{D3158548-0306-4C8A-BD26-C6044B47F796}">
      <dgm:prSet/>
      <dgm:spPr/>
      <dgm:t>
        <a:bodyPr/>
        <a:lstStyle/>
        <a:p>
          <a:r>
            <a:rPr lang="en-US"/>
            <a:t>Communal Areas</a:t>
          </a:r>
        </a:p>
      </dgm:t>
    </dgm:pt>
    <dgm:pt modelId="{4B7A7E10-F89E-4A29-B1AD-E400DF666DBD}" type="parTrans" cxnId="{2017EA64-A1CA-4484-85A8-95888C9ED66D}">
      <dgm:prSet/>
      <dgm:spPr/>
      <dgm:t>
        <a:bodyPr/>
        <a:lstStyle/>
        <a:p>
          <a:endParaRPr lang="en-US"/>
        </a:p>
      </dgm:t>
    </dgm:pt>
    <dgm:pt modelId="{D1E71A58-2049-424E-8143-8DD2AD47043B}" type="sibTrans" cxnId="{2017EA64-A1CA-4484-85A8-95888C9ED66D}">
      <dgm:prSet/>
      <dgm:spPr/>
      <dgm:t>
        <a:bodyPr/>
        <a:lstStyle/>
        <a:p>
          <a:endParaRPr lang="en-US"/>
        </a:p>
      </dgm:t>
    </dgm:pt>
    <dgm:pt modelId="{008ACC76-B162-4EC5-9B62-2547AD587B8B}">
      <dgm:prSet/>
      <dgm:spPr/>
      <dgm:t>
        <a:bodyPr/>
        <a:lstStyle/>
        <a:p>
          <a:r>
            <a:rPr lang="en-US"/>
            <a:t>Dining</a:t>
          </a:r>
        </a:p>
      </dgm:t>
    </dgm:pt>
    <dgm:pt modelId="{755BC7BB-A514-4721-9A0F-849B3F3CBE20}" type="parTrans" cxnId="{F99720A6-596C-4763-A58C-96B45D8C4080}">
      <dgm:prSet/>
      <dgm:spPr/>
      <dgm:t>
        <a:bodyPr/>
        <a:lstStyle/>
        <a:p>
          <a:endParaRPr lang="en-US"/>
        </a:p>
      </dgm:t>
    </dgm:pt>
    <dgm:pt modelId="{DB09C58D-33D2-432C-89DC-62FD84F283B0}" type="sibTrans" cxnId="{F99720A6-596C-4763-A58C-96B45D8C4080}">
      <dgm:prSet/>
      <dgm:spPr/>
      <dgm:t>
        <a:bodyPr/>
        <a:lstStyle/>
        <a:p>
          <a:endParaRPr lang="en-US"/>
        </a:p>
      </dgm:t>
    </dgm:pt>
    <dgm:pt modelId="{7E71F853-D4D9-462F-BDD0-FBF47DFA1C99}">
      <dgm:prSet/>
      <dgm:spPr/>
      <dgm:t>
        <a:bodyPr/>
        <a:lstStyle/>
        <a:p>
          <a:r>
            <a:rPr lang="en-US"/>
            <a:t>Groups</a:t>
          </a:r>
        </a:p>
      </dgm:t>
    </dgm:pt>
    <dgm:pt modelId="{2034ECFB-0D38-4EA4-A9E2-501B3C7C7BC0}" type="parTrans" cxnId="{EFFA71E1-C9F9-403D-835E-5C2182F4A050}">
      <dgm:prSet/>
      <dgm:spPr/>
      <dgm:t>
        <a:bodyPr/>
        <a:lstStyle/>
        <a:p>
          <a:endParaRPr lang="en-US"/>
        </a:p>
      </dgm:t>
    </dgm:pt>
    <dgm:pt modelId="{542E35C5-423A-4386-A9F6-B3E4C0B8FB77}" type="sibTrans" cxnId="{EFFA71E1-C9F9-403D-835E-5C2182F4A050}">
      <dgm:prSet/>
      <dgm:spPr/>
      <dgm:t>
        <a:bodyPr/>
        <a:lstStyle/>
        <a:p>
          <a:endParaRPr lang="en-US"/>
        </a:p>
      </dgm:t>
    </dgm:pt>
    <dgm:pt modelId="{8EBDA7A2-EE04-4975-8E1E-FCD313990647}">
      <dgm:prSet/>
      <dgm:spPr/>
      <dgm:t>
        <a:bodyPr/>
        <a:lstStyle/>
        <a:p>
          <a:r>
            <a:rPr lang="en-US"/>
            <a:t>Residents</a:t>
          </a:r>
        </a:p>
      </dgm:t>
    </dgm:pt>
    <dgm:pt modelId="{EEFECC33-B6D7-49F1-84FB-ECAE290CF850}" type="parTrans" cxnId="{83C4FE67-D13B-4D45-9FF6-3E044C72E9DA}">
      <dgm:prSet/>
      <dgm:spPr/>
      <dgm:t>
        <a:bodyPr/>
        <a:lstStyle/>
        <a:p>
          <a:endParaRPr lang="en-US"/>
        </a:p>
      </dgm:t>
    </dgm:pt>
    <dgm:pt modelId="{21C014F9-012D-4066-8F58-B0861C7030AE}" type="sibTrans" cxnId="{83C4FE67-D13B-4D45-9FF6-3E044C72E9DA}">
      <dgm:prSet/>
      <dgm:spPr/>
      <dgm:t>
        <a:bodyPr/>
        <a:lstStyle/>
        <a:p>
          <a:endParaRPr lang="en-US"/>
        </a:p>
      </dgm:t>
    </dgm:pt>
    <dgm:pt modelId="{A5B953DD-1172-4B1B-9B43-620A12597393}" type="pres">
      <dgm:prSet presAssocID="{3161B5F0-6968-4D70-8815-F0EC6AA9FECA}" presName="diagram" presStyleCnt="0">
        <dgm:presLayoutVars>
          <dgm:dir/>
          <dgm:resizeHandles val="exact"/>
        </dgm:presLayoutVars>
      </dgm:prSet>
      <dgm:spPr/>
    </dgm:pt>
    <dgm:pt modelId="{31DCB011-8277-4444-94BB-17068C189161}" type="pres">
      <dgm:prSet presAssocID="{67981910-5E7C-4746-A8B2-09DB8F034381}" presName="node" presStyleLbl="node1" presStyleIdx="0" presStyleCnt="5">
        <dgm:presLayoutVars>
          <dgm:bulletEnabled val="1"/>
        </dgm:presLayoutVars>
      </dgm:prSet>
      <dgm:spPr/>
    </dgm:pt>
    <dgm:pt modelId="{BFF8376E-BA1A-47D6-85A7-69929D47BFA0}" type="pres">
      <dgm:prSet presAssocID="{7C8CA992-E939-45C7-B63F-5D6E461EB1B6}" presName="sibTrans" presStyleCnt="0"/>
      <dgm:spPr/>
    </dgm:pt>
    <dgm:pt modelId="{FF44893D-C4DB-465B-870D-00ED95264C48}" type="pres">
      <dgm:prSet presAssocID="{D3158548-0306-4C8A-BD26-C6044B47F796}" presName="node" presStyleLbl="node1" presStyleIdx="1" presStyleCnt="5">
        <dgm:presLayoutVars>
          <dgm:bulletEnabled val="1"/>
        </dgm:presLayoutVars>
      </dgm:prSet>
      <dgm:spPr/>
    </dgm:pt>
    <dgm:pt modelId="{B5BCE579-22BA-4545-84AC-98E5FCFE4F19}" type="pres">
      <dgm:prSet presAssocID="{D1E71A58-2049-424E-8143-8DD2AD47043B}" presName="sibTrans" presStyleCnt="0"/>
      <dgm:spPr/>
    </dgm:pt>
    <dgm:pt modelId="{505F0965-E767-4038-A26A-7B3C1874CE2B}" type="pres">
      <dgm:prSet presAssocID="{008ACC76-B162-4EC5-9B62-2547AD587B8B}" presName="node" presStyleLbl="node1" presStyleIdx="2" presStyleCnt="5">
        <dgm:presLayoutVars>
          <dgm:bulletEnabled val="1"/>
        </dgm:presLayoutVars>
      </dgm:prSet>
      <dgm:spPr/>
    </dgm:pt>
    <dgm:pt modelId="{EEE4C6B6-55DC-4ED9-B547-60425B2417F5}" type="pres">
      <dgm:prSet presAssocID="{DB09C58D-33D2-432C-89DC-62FD84F283B0}" presName="sibTrans" presStyleCnt="0"/>
      <dgm:spPr/>
    </dgm:pt>
    <dgm:pt modelId="{00596E1E-F7A4-435C-B1E7-C50BB07840F3}" type="pres">
      <dgm:prSet presAssocID="{7E71F853-D4D9-462F-BDD0-FBF47DFA1C99}" presName="node" presStyleLbl="node1" presStyleIdx="3" presStyleCnt="5">
        <dgm:presLayoutVars>
          <dgm:bulletEnabled val="1"/>
        </dgm:presLayoutVars>
      </dgm:prSet>
      <dgm:spPr/>
    </dgm:pt>
    <dgm:pt modelId="{5D81E080-4124-4024-B0D8-2D89E85CD23F}" type="pres">
      <dgm:prSet presAssocID="{542E35C5-423A-4386-A9F6-B3E4C0B8FB77}" presName="sibTrans" presStyleCnt="0"/>
      <dgm:spPr/>
    </dgm:pt>
    <dgm:pt modelId="{B1BCD321-B5A9-4198-B8DE-E3A2580A7F60}" type="pres">
      <dgm:prSet presAssocID="{8EBDA7A2-EE04-4975-8E1E-FCD313990647}" presName="node" presStyleLbl="node1" presStyleIdx="4" presStyleCnt="5">
        <dgm:presLayoutVars>
          <dgm:bulletEnabled val="1"/>
        </dgm:presLayoutVars>
      </dgm:prSet>
      <dgm:spPr/>
    </dgm:pt>
  </dgm:ptLst>
  <dgm:cxnLst>
    <dgm:cxn modelId="{CAD11318-21DC-4A1C-8128-ED03090B9BC0}" type="presOf" srcId="{D3158548-0306-4C8A-BD26-C6044B47F796}" destId="{FF44893D-C4DB-465B-870D-00ED95264C48}" srcOrd="0" destOrd="0" presId="urn:microsoft.com/office/officeart/2005/8/layout/default"/>
    <dgm:cxn modelId="{D301333B-E59A-4BC8-8401-D8F2DDC19311}" srcId="{3161B5F0-6968-4D70-8815-F0EC6AA9FECA}" destId="{67981910-5E7C-4746-A8B2-09DB8F034381}" srcOrd="0" destOrd="0" parTransId="{6BD771A1-0116-48C1-8B16-B0142B0E3F34}" sibTransId="{7C8CA992-E939-45C7-B63F-5D6E461EB1B6}"/>
    <dgm:cxn modelId="{152D013C-5E97-4C6E-BEF5-F481F0C67173}" type="presOf" srcId="{8EBDA7A2-EE04-4975-8E1E-FCD313990647}" destId="{B1BCD321-B5A9-4198-B8DE-E3A2580A7F60}" srcOrd="0" destOrd="0" presId="urn:microsoft.com/office/officeart/2005/8/layout/default"/>
    <dgm:cxn modelId="{2017EA64-A1CA-4484-85A8-95888C9ED66D}" srcId="{3161B5F0-6968-4D70-8815-F0EC6AA9FECA}" destId="{D3158548-0306-4C8A-BD26-C6044B47F796}" srcOrd="1" destOrd="0" parTransId="{4B7A7E10-F89E-4A29-B1AD-E400DF666DBD}" sibTransId="{D1E71A58-2049-424E-8143-8DD2AD47043B}"/>
    <dgm:cxn modelId="{83C4FE67-D13B-4D45-9FF6-3E044C72E9DA}" srcId="{3161B5F0-6968-4D70-8815-F0EC6AA9FECA}" destId="{8EBDA7A2-EE04-4975-8E1E-FCD313990647}" srcOrd="4" destOrd="0" parTransId="{EEFECC33-B6D7-49F1-84FB-ECAE290CF850}" sibTransId="{21C014F9-012D-4066-8F58-B0861C7030AE}"/>
    <dgm:cxn modelId="{E8BEAB4E-2DA9-4B66-8887-8B7B5D08D03A}" type="presOf" srcId="{7E71F853-D4D9-462F-BDD0-FBF47DFA1C99}" destId="{00596E1E-F7A4-435C-B1E7-C50BB07840F3}" srcOrd="0" destOrd="0" presId="urn:microsoft.com/office/officeart/2005/8/layout/default"/>
    <dgm:cxn modelId="{9D91E770-B660-442E-8ED7-306B76D0B17D}" type="presOf" srcId="{3161B5F0-6968-4D70-8815-F0EC6AA9FECA}" destId="{A5B953DD-1172-4B1B-9B43-620A12597393}" srcOrd="0" destOrd="0" presId="urn:microsoft.com/office/officeart/2005/8/layout/default"/>
    <dgm:cxn modelId="{F99720A6-596C-4763-A58C-96B45D8C4080}" srcId="{3161B5F0-6968-4D70-8815-F0EC6AA9FECA}" destId="{008ACC76-B162-4EC5-9B62-2547AD587B8B}" srcOrd="2" destOrd="0" parTransId="{755BC7BB-A514-4721-9A0F-849B3F3CBE20}" sibTransId="{DB09C58D-33D2-432C-89DC-62FD84F283B0}"/>
    <dgm:cxn modelId="{6B148FD5-C65C-4E1F-82D6-135A7C37CDCF}" type="presOf" srcId="{67981910-5E7C-4746-A8B2-09DB8F034381}" destId="{31DCB011-8277-4444-94BB-17068C189161}" srcOrd="0" destOrd="0" presId="urn:microsoft.com/office/officeart/2005/8/layout/default"/>
    <dgm:cxn modelId="{EFFA71E1-C9F9-403D-835E-5C2182F4A050}" srcId="{3161B5F0-6968-4D70-8815-F0EC6AA9FECA}" destId="{7E71F853-D4D9-462F-BDD0-FBF47DFA1C99}" srcOrd="3" destOrd="0" parTransId="{2034ECFB-0D38-4EA4-A9E2-501B3C7C7BC0}" sibTransId="{542E35C5-423A-4386-A9F6-B3E4C0B8FB77}"/>
    <dgm:cxn modelId="{D79288E6-F249-47B3-9510-93BC421BD5A3}" type="presOf" srcId="{008ACC76-B162-4EC5-9B62-2547AD587B8B}" destId="{505F0965-E767-4038-A26A-7B3C1874CE2B}" srcOrd="0" destOrd="0" presId="urn:microsoft.com/office/officeart/2005/8/layout/default"/>
    <dgm:cxn modelId="{5C03F216-9A80-4C75-86CD-D8FCC0DF639B}" type="presParOf" srcId="{A5B953DD-1172-4B1B-9B43-620A12597393}" destId="{31DCB011-8277-4444-94BB-17068C189161}" srcOrd="0" destOrd="0" presId="urn:microsoft.com/office/officeart/2005/8/layout/default"/>
    <dgm:cxn modelId="{C9F580C5-30AC-43D2-AE20-9FEED77BA9B8}" type="presParOf" srcId="{A5B953DD-1172-4B1B-9B43-620A12597393}" destId="{BFF8376E-BA1A-47D6-85A7-69929D47BFA0}" srcOrd="1" destOrd="0" presId="urn:microsoft.com/office/officeart/2005/8/layout/default"/>
    <dgm:cxn modelId="{F38F15DF-EBB1-48F1-9F7A-418AE89B8D80}" type="presParOf" srcId="{A5B953DD-1172-4B1B-9B43-620A12597393}" destId="{FF44893D-C4DB-465B-870D-00ED95264C48}" srcOrd="2" destOrd="0" presId="urn:microsoft.com/office/officeart/2005/8/layout/default"/>
    <dgm:cxn modelId="{C38E4160-5B58-407E-AC0F-5167D23EC0D2}" type="presParOf" srcId="{A5B953DD-1172-4B1B-9B43-620A12597393}" destId="{B5BCE579-22BA-4545-84AC-98E5FCFE4F19}" srcOrd="3" destOrd="0" presId="urn:microsoft.com/office/officeart/2005/8/layout/default"/>
    <dgm:cxn modelId="{D5C968BE-7BE5-4582-BEC4-1B5850B02179}" type="presParOf" srcId="{A5B953DD-1172-4B1B-9B43-620A12597393}" destId="{505F0965-E767-4038-A26A-7B3C1874CE2B}" srcOrd="4" destOrd="0" presId="urn:microsoft.com/office/officeart/2005/8/layout/default"/>
    <dgm:cxn modelId="{54F0AA3C-723B-4A9E-8D0A-110ADD468317}" type="presParOf" srcId="{A5B953DD-1172-4B1B-9B43-620A12597393}" destId="{EEE4C6B6-55DC-4ED9-B547-60425B2417F5}" srcOrd="5" destOrd="0" presId="urn:microsoft.com/office/officeart/2005/8/layout/default"/>
    <dgm:cxn modelId="{5C6182C4-1D6F-4DFB-9FCF-43E9C686E0F8}" type="presParOf" srcId="{A5B953DD-1172-4B1B-9B43-620A12597393}" destId="{00596E1E-F7A4-435C-B1E7-C50BB07840F3}" srcOrd="6" destOrd="0" presId="urn:microsoft.com/office/officeart/2005/8/layout/default"/>
    <dgm:cxn modelId="{F4A7D808-CDC2-4ED9-961A-0E9C74FDCBC5}" type="presParOf" srcId="{A5B953DD-1172-4B1B-9B43-620A12597393}" destId="{5D81E080-4124-4024-B0D8-2D89E85CD23F}" srcOrd="7" destOrd="0" presId="urn:microsoft.com/office/officeart/2005/8/layout/default"/>
    <dgm:cxn modelId="{63148E5F-DA23-4167-A638-8B362DCB0FC0}" type="presParOf" srcId="{A5B953DD-1172-4B1B-9B43-620A12597393}" destId="{B1BCD321-B5A9-4198-B8DE-E3A2580A7F60}"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F1457-2EF1-45D9-AEA7-24244DD7D553}">
      <dsp:nvSpPr>
        <dsp:cNvPr id="0" name=""/>
        <dsp:cNvSpPr/>
      </dsp:nvSpPr>
      <dsp:spPr>
        <a:xfrm rot="5400000">
          <a:off x="4374412" y="-1660987"/>
          <a:ext cx="1015218" cy="4594844"/>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a:t>Instead of pointing out mistakes.</a:t>
          </a:r>
        </a:p>
      </dsp:txBody>
      <dsp:txXfrm rot="-5400000">
        <a:off x="2584600" y="178384"/>
        <a:ext cx="4545285" cy="916100"/>
      </dsp:txXfrm>
    </dsp:sp>
    <dsp:sp modelId="{187A98CC-E5D5-4118-A6D3-D171937F86F9}">
      <dsp:nvSpPr>
        <dsp:cNvPr id="0" name=""/>
        <dsp:cNvSpPr/>
      </dsp:nvSpPr>
      <dsp:spPr>
        <a:xfrm>
          <a:off x="0" y="1922"/>
          <a:ext cx="2584599" cy="1269023"/>
        </a:xfrm>
        <a:prstGeom prst="roundRect">
          <a:avLst/>
        </a:prstGeom>
        <a:solidFill>
          <a:schemeClr val="accent3">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“Let’s try this way,’</a:t>
          </a:r>
        </a:p>
      </dsp:txBody>
      <dsp:txXfrm>
        <a:off x="61949" y="63871"/>
        <a:ext cx="2460701" cy="1145125"/>
      </dsp:txXfrm>
    </dsp:sp>
    <dsp:sp modelId="{EB985067-E21C-4919-8AA0-A41993308D28}">
      <dsp:nvSpPr>
        <dsp:cNvPr id="0" name=""/>
        <dsp:cNvSpPr/>
      </dsp:nvSpPr>
      <dsp:spPr>
        <a:xfrm rot="5400000">
          <a:off x="4374412" y="-328512"/>
          <a:ext cx="1015218" cy="4594844"/>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Instead of “Don’t do this.”</a:t>
          </a:r>
        </a:p>
      </dsp:txBody>
      <dsp:txXfrm rot="-5400000">
        <a:off x="2584600" y="1510859"/>
        <a:ext cx="4545285" cy="916100"/>
      </dsp:txXfrm>
    </dsp:sp>
    <dsp:sp modelId="{61D8ED6B-5EF8-44AF-BE91-F31455FD4C20}">
      <dsp:nvSpPr>
        <dsp:cNvPr id="0" name=""/>
        <dsp:cNvSpPr/>
      </dsp:nvSpPr>
      <dsp:spPr>
        <a:xfrm>
          <a:off x="0" y="1334397"/>
          <a:ext cx="2584599" cy="1269023"/>
        </a:xfrm>
        <a:prstGeom prst="roundRect">
          <a:avLst/>
        </a:prstGeom>
        <a:solidFill>
          <a:schemeClr val="tx2">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dirty="0"/>
            <a:t>“Please do this,”</a:t>
          </a:r>
        </a:p>
      </dsp:txBody>
      <dsp:txXfrm>
        <a:off x="61949" y="1396346"/>
        <a:ext cx="2460701" cy="1145125"/>
      </dsp:txXfrm>
    </dsp:sp>
    <dsp:sp modelId="{3CE75F8F-1FA4-495B-8158-2A5C05FC6ADB}">
      <dsp:nvSpPr>
        <dsp:cNvPr id="0" name=""/>
        <dsp:cNvSpPr/>
      </dsp:nvSpPr>
      <dsp:spPr>
        <a:xfrm rot="5400000">
          <a:off x="4374412" y="1003962"/>
          <a:ext cx="1015218" cy="4594844"/>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a:t>Even if the results aren’t perfect.</a:t>
          </a:r>
        </a:p>
      </dsp:txBody>
      <dsp:txXfrm rot="-5400000">
        <a:off x="2584600" y="2843334"/>
        <a:ext cx="4545285" cy="916100"/>
      </dsp:txXfrm>
    </dsp:sp>
    <dsp:sp modelId="{F73B428B-4032-4A19-891C-FDA2FC69D709}">
      <dsp:nvSpPr>
        <dsp:cNvPr id="0" name=""/>
        <dsp:cNvSpPr/>
      </dsp:nvSpPr>
      <dsp:spPr>
        <a:xfrm>
          <a:off x="0" y="2666872"/>
          <a:ext cx="2584599" cy="1269023"/>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“Thanks for helping,” </a:t>
          </a:r>
        </a:p>
      </dsp:txBody>
      <dsp:txXfrm>
        <a:off x="61949" y="2728821"/>
        <a:ext cx="2460701" cy="1145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DCB011-8277-4444-94BB-17068C189161}">
      <dsp:nvSpPr>
        <dsp:cNvPr id="0" name=""/>
        <dsp:cNvSpPr/>
      </dsp:nvSpPr>
      <dsp:spPr>
        <a:xfrm>
          <a:off x="0" y="591343"/>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Visitation</a:t>
          </a:r>
        </a:p>
      </dsp:txBody>
      <dsp:txXfrm>
        <a:off x="0" y="591343"/>
        <a:ext cx="2571749" cy="1543050"/>
      </dsp:txXfrm>
    </dsp:sp>
    <dsp:sp modelId="{FF44893D-C4DB-465B-870D-00ED95264C48}">
      <dsp:nvSpPr>
        <dsp:cNvPr id="0" name=""/>
        <dsp:cNvSpPr/>
      </dsp:nvSpPr>
      <dsp:spPr>
        <a:xfrm>
          <a:off x="2828925" y="591343"/>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Communal Areas</a:t>
          </a:r>
        </a:p>
      </dsp:txBody>
      <dsp:txXfrm>
        <a:off x="2828925" y="591343"/>
        <a:ext cx="2571749" cy="1543050"/>
      </dsp:txXfrm>
    </dsp:sp>
    <dsp:sp modelId="{505F0965-E767-4038-A26A-7B3C1874CE2B}">
      <dsp:nvSpPr>
        <dsp:cNvPr id="0" name=""/>
        <dsp:cNvSpPr/>
      </dsp:nvSpPr>
      <dsp:spPr>
        <a:xfrm>
          <a:off x="5657849" y="591343"/>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Dining</a:t>
          </a:r>
        </a:p>
      </dsp:txBody>
      <dsp:txXfrm>
        <a:off x="5657849" y="591343"/>
        <a:ext cx="2571749" cy="1543050"/>
      </dsp:txXfrm>
    </dsp:sp>
    <dsp:sp modelId="{00596E1E-F7A4-435C-B1E7-C50BB07840F3}">
      <dsp:nvSpPr>
        <dsp:cNvPr id="0" name=""/>
        <dsp:cNvSpPr/>
      </dsp:nvSpPr>
      <dsp:spPr>
        <a:xfrm>
          <a:off x="1414462" y="2391569"/>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Groups</a:t>
          </a:r>
        </a:p>
      </dsp:txBody>
      <dsp:txXfrm>
        <a:off x="1414462" y="2391569"/>
        <a:ext cx="2571749" cy="1543050"/>
      </dsp:txXfrm>
    </dsp:sp>
    <dsp:sp modelId="{B1BCD321-B5A9-4198-B8DE-E3A2580A7F60}">
      <dsp:nvSpPr>
        <dsp:cNvPr id="0" name=""/>
        <dsp:cNvSpPr/>
      </dsp:nvSpPr>
      <dsp:spPr>
        <a:xfrm>
          <a:off x="4243387" y="2391569"/>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a:t>Residents</a:t>
          </a:r>
        </a:p>
      </dsp:txBody>
      <dsp:txXfrm>
        <a:off x="4243387" y="2391569"/>
        <a:ext cx="2571749" cy="154305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FF665-A431-423A-8E99-46A6AC10A599}" type="datetimeFigureOut">
              <a:rPr lang="en-US" smtClean="0"/>
              <a:pPr/>
              <a:t>2/9/2021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B63D2D-29C9-4FD8-AA42-E975D4858AF2}" type="slidenum">
              <a:rPr lang="en-US" smtClean="0"/>
              <a:pPr/>
              <a:t>‹#›</a:t>
            </a:fld>
            <a:endParaRPr lang="en-US"/>
          </a:p>
        </p:txBody>
      </p:sp>
    </p:spTree>
    <p:extLst>
      <p:ext uri="{BB962C8B-B14F-4D97-AF65-F5344CB8AC3E}">
        <p14:creationId xmlns:p14="http://schemas.microsoft.com/office/powerpoint/2010/main" val="3814268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CC13FF-8D04-4BEC-B8D1-66B1A302CC68}" type="datetimeFigureOut">
              <a:rPr lang="en-US" smtClean="0"/>
              <a:pPr/>
              <a:t>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583AE9-5228-4641-AE46-DAC04049BDD6}" type="slidenum">
              <a:rPr lang="en-US" smtClean="0"/>
              <a:pPr/>
              <a:t>‹#›</a:t>
            </a:fld>
            <a:endParaRPr lang="en-US"/>
          </a:p>
        </p:txBody>
      </p:sp>
    </p:spTree>
    <p:extLst>
      <p:ext uri="{BB962C8B-B14F-4D97-AF65-F5344CB8AC3E}">
        <p14:creationId xmlns:p14="http://schemas.microsoft.com/office/powerpoint/2010/main" val="400956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dc.gov/coronavirus/2019-ncov/hcp/infection-control-recommendations.html#:~:text=Implement%20Universal%20Source%20Control%20Measures,talking%2C%20sneezing%2C%20or%20coughin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dc.gov/coronavirus/2019-ncov/hcp/hand-hygiene.html"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cdc.gov/coronavirus/2019-ncov/hcp/infection-control-recommendations.htm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Wingdings" panose="05000000000000000000" pitchFamily="2" charset="2"/>
              <a:buChar char="v"/>
            </a:pPr>
            <a:r>
              <a:rPr lang="en-US" i="1" dirty="0"/>
              <a:t>Hello and welcome to today’s training on  universal source control and physical distancing aka social distancing.  </a:t>
            </a:r>
          </a:p>
          <a:p>
            <a:pPr marL="171450" indent="-171450">
              <a:buFont typeface="Wingdings" panose="05000000000000000000" pitchFamily="2" charset="2"/>
              <a:buChar char="v"/>
            </a:pPr>
            <a:endParaRPr lang="en-US" i="1" dirty="0"/>
          </a:p>
          <a:p>
            <a:pPr marL="171450" indent="-171450">
              <a:buFont typeface="Wingdings" panose="05000000000000000000" pitchFamily="2" charset="2"/>
              <a:buChar char="v"/>
            </a:pPr>
            <a:r>
              <a:rPr lang="en-US" i="1" dirty="0"/>
              <a:t>NOTE TO SPEAKER:  </a:t>
            </a:r>
            <a:r>
              <a:rPr lang="en-US" dirty="0"/>
              <a:t>As attendees enter the room, this slide should be on the screen.  Be certain each person signs the attendance sheet or uses whatever facility method tracks their attendance at in-services.  Introduce yourself and the topic of following </a:t>
            </a:r>
            <a:r>
              <a:rPr lang="en-US" b="1" dirty="0"/>
              <a:t>Universal Source Control Measures</a:t>
            </a:r>
          </a:p>
          <a:p>
            <a:pPr marL="171450" indent="-171450">
              <a:buFont typeface="Wingdings" panose="05000000000000000000" pitchFamily="2" charset="2"/>
              <a:buChar char="v"/>
            </a:pPr>
            <a:endParaRPr lang="en-US" i="1" dirty="0"/>
          </a:p>
          <a:p>
            <a:pPr marL="171450" indent="-171450">
              <a:buFont typeface="Wingdings" panose="05000000000000000000" pitchFamily="2" charset="2"/>
              <a:buChar char="v"/>
            </a:pPr>
            <a:r>
              <a:rPr lang="en-US" i="1" dirty="0"/>
              <a:t>NOTE TO SPEAKER:  </a:t>
            </a:r>
            <a:r>
              <a:rPr lang="en-US" dirty="0"/>
              <a:t>Whenever you see the symbol to the left in the speaker’s notes, please read the associated instructions.  </a:t>
            </a:r>
            <a:r>
              <a:rPr lang="en-US" b="1" u="sng" dirty="0"/>
              <a:t>Whenever you see bold and underlined content in the speaker’s notes, please emphasize this information to the attendees.  You could subtly hint that it may be on the test.</a:t>
            </a:r>
            <a:endParaRPr lang="en-US"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a:t>
            </a:fld>
            <a:endParaRPr lang="en-US"/>
          </a:p>
        </p:txBody>
      </p:sp>
    </p:spTree>
    <p:extLst>
      <p:ext uri="{BB962C8B-B14F-4D97-AF65-F5344CB8AC3E}">
        <p14:creationId xmlns:p14="http://schemas.microsoft.com/office/powerpoint/2010/main" val="11067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spcBef>
                <a:spcPts val="0"/>
              </a:spcBef>
              <a:spcAft>
                <a:spcPts val="0"/>
              </a:spcAft>
              <a:tabLst>
                <a:tab pos="1428750" algn="l"/>
                <a:tab pos="1771650" algn="l"/>
              </a:tabLst>
            </a:pPr>
            <a:r>
              <a:rPr lang="en-US" sz="1800" dirty="0">
                <a:effectLst/>
                <a:latin typeface="Calibri" panose="020F0502020204030204" pitchFamily="34" charset="0"/>
                <a:ea typeface="Times New Roman" panose="02020603050405020304" pitchFamily="18" charset="0"/>
              </a:rPr>
              <a:t>The Centers for Disease Control and Prevention (CDC) and the Centers for Medicare and Medicaid Services (CMS) have provided guidance to reduce the risk of COVID- 19 outbreaks, including the implementation of social/physical distancing, which is a core prevention strategy for COVID-19 transmission.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1428750" algn="l"/>
                <a:tab pos="1771650" algn="l"/>
              </a:tabLst>
            </a:pPr>
            <a:r>
              <a:rPr lang="en-US" sz="1800" b="1" dirty="0">
                <a:solidFill>
                  <a:srgbClr val="000000"/>
                </a:solidFill>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tabLst>
                <a:tab pos="1428750" algn="l"/>
                <a:tab pos="1771650" algn="l"/>
              </a:tabLst>
            </a:pPr>
            <a:r>
              <a:rPr lang="en-US" sz="1800" dirty="0">
                <a:effectLst/>
                <a:latin typeface="Calibri" panose="020F0502020204030204" pitchFamily="34" charset="0"/>
                <a:ea typeface="Times New Roman" panose="02020603050405020304" pitchFamily="18" charset="0"/>
              </a:rPr>
              <a:t>Physical/social distancing </a:t>
            </a:r>
            <a:r>
              <a:rPr lang="en-US" sz="1800" dirty="0">
                <a:solidFill>
                  <a:srgbClr val="000000"/>
                </a:solidFill>
                <a:effectLst/>
                <a:latin typeface="Calibri" panose="020F0502020204030204" pitchFamily="34" charset="0"/>
                <a:ea typeface="Times New Roman" panose="02020603050405020304" pitchFamily="18" charset="0"/>
              </a:rPr>
              <a:t>(maintaining at least 6 feet between people) </a:t>
            </a:r>
            <a:r>
              <a:rPr lang="en-US" sz="1800" dirty="0">
                <a:effectLst/>
                <a:latin typeface="Calibri" panose="020F0502020204030204" pitchFamily="34" charset="0"/>
                <a:ea typeface="Times New Roman" panose="02020603050405020304" pitchFamily="18" charset="0"/>
              </a:rPr>
              <a:t>is a mitigation strategy that is important in the community and is very important in health care organizations.  </a:t>
            </a:r>
            <a:endParaRPr lang="en-US" sz="18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Times New Roman" panose="02020603050405020304" pitchFamily="18" charset="0"/>
              </a:rPr>
              <a:t>It is the policy of this facility to implement physical distancing (maintaining at least 6 feet between people) measures for communal areas, dining process, recreation therapy, rehabilitation and visitation for staff, residents, visitors, and vendors in accordance with current COVID-19 guidance.  </a:t>
            </a:r>
            <a:endParaRPr lang="en-US" sz="1800" dirty="0">
              <a:effectLst/>
              <a:latin typeface="Times New Roman" panose="02020603050405020304" pitchFamily="18" charset="0"/>
              <a:ea typeface="Times New Roman" panose="02020603050405020304" pitchFamily="18" charset="0"/>
            </a:endParaRPr>
          </a:p>
          <a:p>
            <a:endParaRPr lang="en-US" dirty="0"/>
          </a:p>
          <a:p>
            <a:r>
              <a:rPr lang="en-US" dirty="0"/>
              <a:t>Discuss current status if restrictions are present or lifted due to re-opening status.  </a:t>
            </a:r>
          </a:p>
        </p:txBody>
      </p:sp>
      <p:sp>
        <p:nvSpPr>
          <p:cNvPr id="4" name="Slide Number Placeholder 3"/>
          <p:cNvSpPr>
            <a:spLocks noGrp="1"/>
          </p:cNvSpPr>
          <p:nvPr>
            <p:ph type="sldNum" sz="quarter" idx="5"/>
          </p:nvPr>
        </p:nvSpPr>
        <p:spPr/>
        <p:txBody>
          <a:bodyPr/>
          <a:lstStyle/>
          <a:p>
            <a:fld id="{62583AE9-5228-4641-AE46-DAC04049BDD6}" type="slidenum">
              <a:rPr lang="en-US" smtClean="0"/>
              <a:pPr/>
              <a:t>10</a:t>
            </a:fld>
            <a:endParaRPr lang="en-US"/>
          </a:p>
        </p:txBody>
      </p:sp>
    </p:spTree>
    <p:extLst>
      <p:ext uri="{BB962C8B-B14F-4D97-AF65-F5344CB8AC3E}">
        <p14:creationId xmlns:p14="http://schemas.microsoft.com/office/powerpoint/2010/main" val="2816223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Visitation</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Visitors, whether visiting outside or if permitted into the facility per guidance, should maintain physical/social distancing while visiting, unless indicated otherwise by facility policy.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Communal Areas and Dining Areas</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rPr>
              <a:t>Communal area use will be reviewed by facility administration based upon COVID-19 status, guidance, and community prevalence, allowing for adherence with physical distancing requirements. </a:t>
            </a:r>
            <a:endParaRPr lang="en-US" sz="1200" dirty="0">
              <a:effectLst/>
              <a:latin typeface="Times New Roman" panose="02020603050405020304" pitchFamily="18" charset="0"/>
              <a:ea typeface="Times New Roman" panose="02020603050405020304" pitchFamily="18" charset="0"/>
            </a:endParaRPr>
          </a:p>
          <a:p>
            <a:pPr marL="1143000" marR="0" lvl="2" indent="-228600">
              <a:spcBef>
                <a:spcPts val="0"/>
              </a:spcBef>
              <a:spcAft>
                <a:spcPts val="0"/>
              </a:spcAft>
              <a:buFont typeface="+mj-lt"/>
              <a:buAutoNum type="romanLcPeriod"/>
            </a:pPr>
            <a:r>
              <a:rPr lang="en-US" sz="1200" dirty="0">
                <a:solidFill>
                  <a:srgbClr val="000000"/>
                </a:solidFill>
                <a:effectLst/>
                <a:latin typeface="Calibri" panose="020F0502020204030204" pitchFamily="34" charset="0"/>
                <a:ea typeface="Times New Roman" panose="02020603050405020304" pitchFamily="18" charset="0"/>
              </a:rPr>
              <a:t>If required, the facility will cancel communal dining and group activities, such as internal and external activities in alignment with current guidance if indicated.</a:t>
            </a:r>
            <a:endParaRPr lang="en-US" sz="1200" dirty="0">
              <a:effectLst/>
              <a:latin typeface="Times New Roman" panose="02020603050405020304" pitchFamily="18" charset="0"/>
              <a:ea typeface="Times New Roman" panose="02020603050405020304" pitchFamily="18" charset="0"/>
            </a:endParaRPr>
          </a:p>
          <a:p>
            <a:pPr marL="1143000" marR="0" lvl="2" indent="-228600">
              <a:spcBef>
                <a:spcPts val="0"/>
              </a:spcBef>
              <a:spcAft>
                <a:spcPts val="0"/>
              </a:spcAft>
              <a:buFont typeface="+mj-lt"/>
              <a:buAutoNum type="romanLcPeriod"/>
            </a:pPr>
            <a:r>
              <a:rPr lang="en-US" sz="1200" dirty="0">
                <a:effectLst/>
                <a:latin typeface="Calibri" panose="020F0502020204030204" pitchFamily="34" charset="0"/>
                <a:ea typeface="Times New Roman" panose="02020603050405020304" pitchFamily="18" charset="0"/>
              </a:rPr>
              <a:t>If communal and dining areas are used per guidance, physical distancing signage, visual reminders, barriers will be utilized as indicated for the appropriate maintenance of physical distancing.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Group activities or events</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solidFill>
                  <a:srgbClr val="000000"/>
                </a:solidFill>
                <a:effectLst/>
                <a:latin typeface="Calibri" panose="020F0502020204030204" pitchFamily="34" charset="0"/>
                <a:ea typeface="Times New Roman" panose="02020603050405020304" pitchFamily="18" charset="0"/>
              </a:rPr>
              <a:t>Modify in-person group activities as indicated.  If allowed and in accordance with current guidance, schedule smaller in-person group activities while having residents sit at least 6 feet apar.</a:t>
            </a:r>
            <a:endParaRPr lang="en-US" sz="1200" dirty="0">
              <a:solidFill>
                <a:srgbClr val="000000"/>
              </a:solidFill>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rPr>
              <a:t>Encourage outdoor events or activities for residents, maintaining physical distancing requirements.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Residents</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rPr>
              <a:t>Residents will maintain physical distancing will be reminded by staff of physical distancing as applicable</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solidFill>
                  <a:srgbClr val="000000"/>
                </a:solidFill>
                <a:effectLst/>
                <a:latin typeface="Calibri" panose="020F0502020204030204" pitchFamily="34" charset="0"/>
                <a:ea typeface="Times New Roman" panose="02020603050405020304" pitchFamily="18" charset="0"/>
              </a:rPr>
              <a:t>Remind residents to practice social distancing, wear a cloth face covering (if tolerated), and perform hand hygiene</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11</a:t>
            </a:fld>
            <a:endParaRPr lang="en-US"/>
          </a:p>
        </p:txBody>
      </p:sp>
    </p:spTree>
    <p:extLst>
      <p:ext uri="{BB962C8B-B14F-4D97-AF65-F5344CB8AC3E}">
        <p14:creationId xmlns:p14="http://schemas.microsoft.com/office/powerpoint/2010/main" val="903661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spcBef>
                <a:spcPts val="0"/>
              </a:spcBef>
              <a:spcAft>
                <a:spcPts val="0"/>
              </a:spcAft>
              <a:buFont typeface="+mj-lt"/>
              <a:buNone/>
            </a:pPr>
            <a:endParaRPr lang="en-US" sz="1200"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rPr>
              <a:t>For staff , the potential for exposure to SARS-CoV-2 is not limited to direct patient care interactions. Transmission can also occur through unprotected exposures to asymptomatic or pre-symptomatic co-workers in breakrooms or co-workers or visitors in other common areas. Examples of how physical distancing can be implemented for HCP include:</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dirty="0">
                <a:solidFill>
                  <a:srgbClr val="000000"/>
                </a:solidFill>
                <a:effectLst/>
                <a:latin typeface="Calibri" panose="020F0502020204030204" pitchFamily="34" charset="0"/>
                <a:ea typeface="Times New Roman" panose="02020603050405020304" pitchFamily="18" charset="0"/>
              </a:rPr>
              <a:t>Remind staff that the potential for exposure to SARS-CoV-2 is not limited to direct patient care interactions.</a:t>
            </a: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lang="en-US" sz="1800" dirty="0">
                <a:solidFill>
                  <a:srgbClr val="000000"/>
                </a:solidFill>
                <a:effectLst/>
                <a:latin typeface="Calibri" panose="020F0502020204030204" pitchFamily="34" charset="0"/>
                <a:ea typeface="Times New Roman" panose="02020603050405020304" pitchFamily="18" charset="0"/>
              </a:rPr>
              <a:t>Providing family visitation areas where all individuals (e.g., visitors, HCP) can remain at least 6 feet apart from each other.</a:t>
            </a:r>
            <a:endParaRPr lang="en-US" sz="1800" dirty="0">
              <a:solidFill>
                <a:srgbClr val="000000"/>
              </a:solidFill>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dirty="0">
                <a:solidFill>
                  <a:srgbClr val="000000"/>
                </a:solidFill>
                <a:effectLst/>
                <a:latin typeface="Calibri" panose="020F0502020204030204" pitchFamily="34" charset="0"/>
                <a:ea typeface="Times New Roman" panose="02020603050405020304" pitchFamily="18" charset="0"/>
              </a:rPr>
              <a:t>Emphases on  the importance of source control and physical distancing in non-resident  care areas.</a:t>
            </a:r>
            <a:endParaRPr lang="en-US" sz="1800" dirty="0">
              <a:solidFill>
                <a:srgbClr val="000000"/>
              </a:solidFill>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dirty="0">
                <a:solidFill>
                  <a:srgbClr val="000000"/>
                </a:solidFill>
                <a:effectLst/>
                <a:latin typeface="Calibri" panose="020F0502020204030204" pitchFamily="34" charset="0"/>
                <a:ea typeface="Times New Roman" panose="02020603050405020304" pitchFamily="18" charset="0"/>
              </a:rPr>
              <a:t>Designating areas and staggered schedules for HCP to take breaks, eat, and drink that allow them to remain at least 6 feet apart from each other, especially when they must be unmasked.</a:t>
            </a:r>
            <a:endParaRPr lang="en-US" sz="1800" dirty="0">
              <a:solidFill>
                <a:srgbClr val="000000"/>
              </a:solidFill>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mj-lt"/>
              <a:buNone/>
            </a:pPr>
            <a:endParaRPr lang="en-US" sz="1200" dirty="0">
              <a:effectLst/>
              <a:latin typeface="Calibri" panose="020F0502020204030204" pitchFamily="34" charset="0"/>
              <a:ea typeface="Times New Roman" panose="02020603050405020304" pitchFamily="18" charset="0"/>
            </a:endParaRPr>
          </a:p>
          <a:p>
            <a:pPr marL="0" marR="0" lvl="0" indent="0">
              <a:spcBef>
                <a:spcPts val="0"/>
              </a:spcBef>
              <a:spcAft>
                <a:spcPts val="0"/>
              </a:spcAft>
              <a:buFont typeface="+mj-lt"/>
              <a:buNone/>
            </a:pPr>
            <a:r>
              <a:rPr lang="en-US" sz="1200" dirty="0">
                <a:effectLst/>
                <a:latin typeface="Calibri" panose="020F0502020204030204" pitchFamily="34" charset="0"/>
                <a:ea typeface="Times New Roman" panose="02020603050405020304" pitchFamily="18" charset="0"/>
              </a:rPr>
              <a:t>So remember - </a:t>
            </a:r>
          </a:p>
          <a:p>
            <a:pPr marL="0" marR="0" lvl="0" indent="0">
              <a:spcBef>
                <a:spcPts val="0"/>
              </a:spcBef>
              <a:spcAft>
                <a:spcPts val="0"/>
              </a:spcAft>
              <a:buFont typeface="+mj-lt"/>
              <a:buNone/>
            </a:pPr>
            <a:r>
              <a:rPr lang="en-US" sz="1200" dirty="0">
                <a:effectLst/>
                <a:latin typeface="Calibri" panose="020F0502020204030204" pitchFamily="34" charset="0"/>
                <a:ea typeface="Times New Roman" panose="02020603050405020304" pitchFamily="18" charset="0"/>
              </a:rPr>
              <a:t>Staff</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rPr>
              <a:t>Staff will maintain physical distancing during break times, in office areas, facility common areas and other areas in which they may be exposed to other individuals.   </a:t>
            </a:r>
            <a:endParaRPr lang="en-US" sz="1200" dirty="0">
              <a:effectLst/>
              <a:latin typeface="Times New Roman" panose="02020603050405020304" pitchFamily="18" charset="0"/>
              <a:ea typeface="Times New Roman" panose="02020603050405020304" pitchFamily="18" charset="0"/>
            </a:endParaRPr>
          </a:p>
          <a:p>
            <a:endParaRPr lang="en-US" dirty="0"/>
          </a:p>
          <a:p>
            <a:r>
              <a:rPr lang="en-US" dirty="0"/>
              <a:t>Remember universal source control as well!!!! </a:t>
            </a:r>
          </a:p>
        </p:txBody>
      </p:sp>
      <p:sp>
        <p:nvSpPr>
          <p:cNvPr id="4" name="Slide Number Placeholder 3"/>
          <p:cNvSpPr>
            <a:spLocks noGrp="1"/>
          </p:cNvSpPr>
          <p:nvPr>
            <p:ph type="sldNum" sz="quarter" idx="5"/>
          </p:nvPr>
        </p:nvSpPr>
        <p:spPr/>
        <p:txBody>
          <a:bodyPr/>
          <a:lstStyle/>
          <a:p>
            <a:fld id="{62583AE9-5228-4641-AE46-DAC04049BDD6}" type="slidenum">
              <a:rPr lang="en-US" smtClean="0"/>
              <a:pPr/>
              <a:t>12</a:t>
            </a:fld>
            <a:endParaRPr lang="en-US"/>
          </a:p>
        </p:txBody>
      </p:sp>
    </p:spTree>
    <p:extLst>
      <p:ext uri="{BB962C8B-B14F-4D97-AF65-F5344CB8AC3E}">
        <p14:creationId xmlns:p14="http://schemas.microsoft.com/office/powerpoint/2010/main" val="512526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Summary </a:t>
            </a:r>
          </a:p>
          <a:p>
            <a:endParaRPr lang="en-US" dirty="0"/>
          </a:p>
          <a:p>
            <a:r>
              <a:rPr lang="en-US" dirty="0"/>
              <a:t>Universal source control and physical distancing are core strategies in the prevention of spread of COVID 19 in our facility.  Each of us has a large role in this process.  </a:t>
            </a:r>
          </a:p>
          <a:p>
            <a:endParaRPr lang="en-US" dirty="0"/>
          </a:p>
          <a:p>
            <a:pPr marL="342900" indent="-342900">
              <a:buFont typeface="Arial" panose="020B0604020202020204" pitchFamily="34" charset="0"/>
              <a:buChar char="•"/>
            </a:pPr>
            <a:r>
              <a:rPr lang="en-US" sz="1200" dirty="0"/>
              <a:t>You complete screening upon entering the facility </a:t>
            </a:r>
          </a:p>
          <a:p>
            <a:pPr marL="342900" indent="-342900">
              <a:buFont typeface="Arial" panose="020B0604020202020204" pitchFamily="34" charset="0"/>
              <a:buChar char="•"/>
            </a:pPr>
            <a:r>
              <a:rPr lang="en-US" sz="1200" dirty="0"/>
              <a:t>You participate in COVID-19 testing as required</a:t>
            </a:r>
          </a:p>
          <a:p>
            <a:pPr marL="342900" indent="-342900">
              <a:buFont typeface="Arial" panose="020B0604020202020204" pitchFamily="34" charset="0"/>
              <a:buChar char="•"/>
            </a:pPr>
            <a:r>
              <a:rPr lang="en-US" sz="1200" dirty="0"/>
              <a:t>Wear a face mask at all times when in the facility</a:t>
            </a:r>
          </a:p>
          <a:p>
            <a:pPr marL="342900" indent="-342900">
              <a:buFont typeface="Arial" panose="020B0604020202020204" pitchFamily="34" charset="0"/>
              <a:buChar char="•"/>
            </a:pPr>
            <a:r>
              <a:rPr lang="en-US" sz="1200" dirty="0"/>
              <a:t>Perform hand hygiene frequently and as needed</a:t>
            </a:r>
          </a:p>
          <a:p>
            <a:pPr marL="342900" indent="-342900">
              <a:buFont typeface="Arial" panose="020B0604020202020204" pitchFamily="34" charset="0"/>
              <a:buChar char="•"/>
            </a:pPr>
            <a:r>
              <a:rPr lang="en-US" sz="1200" dirty="0"/>
              <a:t>Assist residents to wear facial coverings properly and complete hand hygiene</a:t>
            </a:r>
          </a:p>
          <a:p>
            <a:pPr marL="342900" indent="-342900">
              <a:buFont typeface="Arial" panose="020B0604020202020204" pitchFamily="34" charset="0"/>
              <a:buChar char="•"/>
            </a:pPr>
            <a:r>
              <a:rPr lang="en-US" sz="1200" dirty="0"/>
              <a:t>Follow social/physical distancing and USC processes when not performing resident care – break room, common areas, nurses' stations, offices, conference rooms.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We would like to thank you very much for attending this training.  Remember, you can always ask your supervisor if you have any questions.  Even one break in practice can potentially cause a serious transmission of COVID-19 for both you and the residents, therefore we want to do it the right way!  Again, thank you and have a GREAT day!</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13</a:t>
            </a:fld>
            <a:endParaRPr lang="en-US" dirty="0"/>
          </a:p>
        </p:txBody>
      </p:sp>
    </p:spTree>
    <p:extLst>
      <p:ext uri="{BB962C8B-B14F-4D97-AF65-F5344CB8AC3E}">
        <p14:creationId xmlns:p14="http://schemas.microsoft.com/office/powerpoint/2010/main" val="314790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14</a:t>
            </a:fld>
            <a:endParaRPr lang="en-US"/>
          </a:p>
        </p:txBody>
      </p:sp>
    </p:spTree>
    <p:extLst>
      <p:ext uri="{BB962C8B-B14F-4D97-AF65-F5344CB8AC3E}">
        <p14:creationId xmlns:p14="http://schemas.microsoft.com/office/powerpoint/2010/main" val="3114312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have 2 objectives for today’s presentation (read slides)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a:t>
            </a:fld>
            <a:endParaRPr lang="en-US"/>
          </a:p>
        </p:txBody>
      </p:sp>
    </p:spTree>
    <p:extLst>
      <p:ext uri="{BB962C8B-B14F-4D97-AF65-F5344CB8AC3E}">
        <p14:creationId xmlns:p14="http://schemas.microsoft.com/office/powerpoint/2010/main" val="1491721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spread of COVID-19 from the community and within the health center is challenging. With the number of residents living closely together and close contact of care givers even when outside visitation is limited, a higher risk exists for those who live in the building.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Centers for Disease Control and Prevention (CDC) and the Centers for Medicare and Medicaid Services (CMS) have provided guidance to reduce the risk of COVID- 19 outbreaks, including the implementation of universal source control measures and social/physical distancing, which effectively mitigate these risks.  Full adherence to these requirements are key steps in the strategies for re-opening health care facilities across the nation.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u="sng" dirty="0">
              <a:effectLst/>
              <a:latin typeface="Calibri" panose="020F0502020204030204" pitchFamily="34" charset="0"/>
              <a:ea typeface="Calibri" panose="020F0502020204030204" pitchFamily="34" charset="0"/>
              <a:cs typeface="Calibri" panose="020F0502020204030204" pitchFamily="34" charset="0"/>
            </a:endParaRPr>
          </a:p>
          <a:p>
            <a:pPr marL="0" marR="0">
              <a:spcBef>
                <a:spcPts val="0"/>
              </a:spcBef>
              <a:spcAft>
                <a:spcPts val="0"/>
              </a:spcAft>
            </a:pPr>
            <a:endParaRPr lang="en-US" sz="1800" u="sng" dirty="0">
              <a:effectLst/>
              <a:latin typeface="Calibri" panose="020F0502020204030204" pitchFamily="34" charset="0"/>
              <a:ea typeface="Calibri" panose="020F0502020204030204" pitchFamily="34" charset="0"/>
              <a:cs typeface="Calibri" panose="020F0502020204030204" pitchFamily="34" charset="0"/>
            </a:endParaRPr>
          </a:p>
          <a:p>
            <a:pPr marL="0" marR="0">
              <a:spcBef>
                <a:spcPts val="0"/>
              </a:spcBef>
              <a:spcAft>
                <a:spcPts val="0"/>
              </a:spcAft>
            </a:pPr>
            <a:r>
              <a:rPr lang="en-US" sz="1800" u="sng" dirty="0">
                <a:effectLst/>
                <a:latin typeface="Calibri" panose="020F0502020204030204" pitchFamily="34" charset="0"/>
                <a:ea typeface="Calibri" panose="020F0502020204030204" pitchFamily="34" charset="0"/>
                <a:cs typeface="Calibri" panose="020F0502020204030204" pitchFamily="34" charset="0"/>
              </a:rPr>
              <a:t>Universal Source Control Measures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Source control refers to use of masks or medical facemasks to cover a person’s mouth and nose to prevent spread of respiratory secretions when they are breathing, talking, sneezing or coughing.  Because of the potential for asymptomatic and pre-symptomatic transmission, source control measures are recommended for everyone in a health care facility, even if they do not have symptoms of COVID-19.</a:t>
            </a:r>
            <a:r>
              <a:rPr lang="en-US" sz="1800" baseline="30000" dirty="0">
                <a:effectLst/>
                <a:latin typeface="Calibri" panose="020F0502020204030204" pitchFamily="34" charset="0"/>
                <a:ea typeface="Calibri" panose="020F0502020204030204" pitchFamily="34" charset="0"/>
                <a:cs typeface="Calibri" panose="020F0502020204030204" pitchFamily="34" charset="0"/>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u="sng" dirty="0">
                <a:effectLst/>
                <a:latin typeface="Calibri" panose="020F0502020204030204" pitchFamily="34" charset="0"/>
                <a:ea typeface="Calibri" panose="020F0502020204030204" pitchFamily="34" charset="0"/>
                <a:cs typeface="Calibri" panose="020F0502020204030204" pitchFamily="34" charset="0"/>
              </a:rPr>
              <a:t>Physical/Social Distancing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Physical distancing (social distancing) is a mitigation strategy that is important in the community and is very important in health care organizations.  Providing care and services to residents requires close physical contact between residents and HCP. Physical distancing (maintaining at least 6 feet between people) is an important strategy to prevent SARS-CoV-2 transmission.</a:t>
            </a:r>
            <a:r>
              <a:rPr lang="en-US" sz="18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a:t>
            </a:r>
            <a:endParaRPr lang="en-US" sz="1800" dirty="0">
              <a:effectLst/>
              <a:latin typeface="Times New Roman" panose="02020603050405020304" pitchFamily="18" charset="0"/>
              <a:ea typeface="Times New Roman" panose="02020603050405020304" pitchFamily="18" charset="0"/>
            </a:endParaRPr>
          </a:p>
          <a:p>
            <a:r>
              <a:rPr lang="en-US" sz="1800" u="sng" dirty="0">
                <a:solidFill>
                  <a:srgbClr val="0563C1"/>
                </a:solidFill>
                <a:effectLst/>
                <a:latin typeface="Times New Roman" panose="02020603050405020304" pitchFamily="18" charset="0"/>
                <a:ea typeface="Times New Roman" panose="02020603050405020304" pitchFamily="18" charset="0"/>
                <a:cs typeface="Calibri" panose="020F0502020204030204" pitchFamily="34" charset="0"/>
                <a:hlinkClick r:id="rId3"/>
              </a:rPr>
              <a:t>https://www.cdc.gov/coronavirus/2019-ncov/hcp/infection-control-recommendations.html#:~:text=Implement%20Universal%20Source%20Control%20Measures,talking%2C%20sneezing%2C%20or%20coughing</a:t>
            </a:r>
            <a:r>
              <a:rPr lang="en-US" sz="18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a:t>
            </a:fld>
            <a:endParaRPr lang="en-US"/>
          </a:p>
        </p:txBody>
      </p:sp>
    </p:spTree>
    <p:extLst>
      <p:ext uri="{BB962C8B-B14F-4D97-AF65-F5344CB8AC3E}">
        <p14:creationId xmlns:p14="http://schemas.microsoft.com/office/powerpoint/2010/main" val="198747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Universal source control measures should always be in place unless situations requiring additional Personal Protective Equipment (PPE) is warranted related to COVID-19 community prevalence and/or the facility COVID-19 status per requirements.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r>
              <a:rPr lang="en-US" sz="1800" dirty="0">
                <a:effectLst/>
                <a:latin typeface="Times New Roman" panose="02020603050405020304" pitchFamily="18" charset="0"/>
                <a:ea typeface="Times New Roman" panose="02020603050405020304" pitchFamily="18" charset="0"/>
                <a:cs typeface="Calibri" panose="020F0502020204030204" pitchFamily="34" charset="0"/>
              </a:rPr>
              <a:t>According to CDC guidance</a:t>
            </a:r>
            <a:r>
              <a:rPr lang="en-US" sz="1800" baseline="30000" dirty="0">
                <a:effectLst/>
                <a:latin typeface="Times New Roman" panose="02020603050405020304" pitchFamily="18" charset="0"/>
                <a:ea typeface="Times New Roman" panose="02020603050405020304" pitchFamily="18" charset="0"/>
                <a:cs typeface="Calibri" panose="020F0502020204030204" pitchFamily="34" charset="0"/>
              </a:rPr>
              <a:t>2</a:t>
            </a:r>
            <a:r>
              <a:rPr lang="en-US" sz="1800" dirty="0">
                <a:effectLst/>
                <a:latin typeface="Times New Roman" panose="02020603050405020304" pitchFamily="18" charset="0"/>
                <a:ea typeface="Times New Roman" panose="02020603050405020304" pitchFamily="18" charset="0"/>
                <a:cs typeface="Calibri" panose="020F0502020204030204" pitchFamily="34" charset="0"/>
              </a:rPr>
              <a:t> and CMS guidance</a:t>
            </a:r>
            <a:r>
              <a:rPr lang="en-US" sz="1800" baseline="30000" dirty="0">
                <a:effectLst/>
                <a:latin typeface="Times New Roman" panose="02020603050405020304" pitchFamily="18" charset="0"/>
                <a:ea typeface="Times New Roman" panose="02020603050405020304" pitchFamily="18" charset="0"/>
                <a:cs typeface="Calibri" panose="020F0502020204030204" pitchFamily="34" charset="0"/>
              </a:rPr>
              <a:t>4</a:t>
            </a:r>
            <a:r>
              <a:rPr lang="en-US" sz="1800" dirty="0">
                <a:effectLst/>
                <a:latin typeface="Times New Roman" panose="02020603050405020304" pitchFamily="18" charset="0"/>
                <a:ea typeface="Times New Roman" panose="02020603050405020304" pitchFamily="18" charset="0"/>
                <a:cs typeface="Calibri" panose="020F0502020204030204" pitchFamily="34" charset="0"/>
              </a:rPr>
              <a:t>, it is recommended that first and foremost, all facilities should ensure that all staff are using appropriate PPE when they are interacting with residents, to the extent that PPE is available and per CDC guidance on conservation of PPE</a:t>
            </a:r>
            <a:r>
              <a:rPr lang="en-US" sz="1800" b="1" baseline="30000" dirty="0">
                <a:effectLst/>
                <a:latin typeface="Times New Roman" panose="02020603050405020304" pitchFamily="18" charset="0"/>
                <a:ea typeface="Times New Roman" panose="02020603050405020304" pitchFamily="18" charset="0"/>
                <a:cs typeface="Calibri" panose="020F0502020204030204" pitchFamily="34" charset="0"/>
              </a:rPr>
              <a:t>3</a:t>
            </a:r>
            <a:r>
              <a:rPr lang="en-US" sz="1800" dirty="0">
                <a:effectLst/>
                <a:latin typeface="Times New Roman" panose="02020603050405020304" pitchFamily="18" charset="0"/>
                <a:ea typeface="Times New Roman" panose="02020603050405020304" pitchFamily="18" charset="0"/>
                <a:cs typeface="Calibri" panose="020F0502020204030204" pitchFamily="34" charset="0"/>
              </a:rPr>
              <a:t>.  For the duration of the state of emergency in their respective State.  </a:t>
            </a:r>
          </a:p>
          <a:p>
            <a:endParaRPr lang="en-US" sz="1800" dirty="0">
              <a:effectLst/>
              <a:latin typeface="Times New Roman" panose="02020603050405020304" pitchFamily="18" charset="0"/>
              <a:cs typeface="Calibri" panose="020F0502020204030204" pitchFamily="34" charset="0"/>
            </a:endParaRPr>
          </a:p>
          <a:p>
            <a:r>
              <a:rPr lang="en-US" sz="1800" dirty="0">
                <a:effectLst/>
                <a:latin typeface="Times New Roman" panose="02020603050405020304" pitchFamily="18" charset="0"/>
                <a:cs typeface="Calibri" panose="020F0502020204030204" pitchFamily="34" charset="0"/>
              </a:rPr>
              <a:t>USC is for applies to all staff, residents, visitors, and vendors </a:t>
            </a:r>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4</a:t>
            </a:fld>
            <a:endParaRPr lang="en-US"/>
          </a:p>
        </p:txBody>
      </p:sp>
    </p:spTree>
    <p:extLst>
      <p:ext uri="{BB962C8B-B14F-4D97-AF65-F5344CB8AC3E}">
        <p14:creationId xmlns:p14="http://schemas.microsoft.com/office/powerpoint/2010/main" val="402607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Upon arrival to the facility, staff will don a face mask in alignment with current guidance.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All staff are required to wear a face mask at all times in all departments and resident care areas while in the facility.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rPr>
              <a:t>If additional PPE is required, based upon current community prevalence or facility COVID-19 status and requirements, staff will don the appropriate PPE as indicated.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Staff will wear a face mask in break rooms, offices, common areas and other spaces where they might encounter co-workers and other individuals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Times New Roman" panose="02020603050405020304" pitchFamily="18" charset="0"/>
              </a:rPr>
              <a:t>Staff will follow current PPE optimization processes per policy</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solidFill>
                  <a:srgbClr val="000000"/>
                </a:solidFill>
                <a:effectLst/>
                <a:latin typeface="Calibri" panose="020F0502020204030204" pitchFamily="34" charset="0"/>
                <a:ea typeface="Times New Roman" panose="02020603050405020304" pitchFamily="18" charset="0"/>
              </a:rPr>
              <a:t>Staff should remove their respirator or facemask, perform hand hygiene, and put on their cloth mask when leaving the facility at the end of their shift</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5</a:t>
            </a:fld>
            <a:endParaRPr lang="en-US"/>
          </a:p>
        </p:txBody>
      </p:sp>
    </p:spTree>
    <p:extLst>
      <p:ext uri="{BB962C8B-B14F-4D97-AF65-F5344CB8AC3E}">
        <p14:creationId xmlns:p14="http://schemas.microsoft.com/office/powerpoint/2010/main" val="2427058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u="sng" dirty="0">
                <a:effectLst/>
                <a:latin typeface="Calibri" panose="020F0502020204030204" pitchFamily="34" charset="0"/>
                <a:ea typeface="Times New Roman" panose="02020603050405020304" pitchFamily="18" charset="0"/>
              </a:rPr>
              <a:t>Residents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Residents should wear cloth facial covering or facemask when tolerated whenever they leave their room, including any procedures or appointments outside of the facility.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Residents who leave the health center for appointments should also wear a mask during transport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Residents who have trouble breathing, are unconscious or incapacitated, or not able to remove the mask without assistance should not wear a face mask.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During the presence of staff in their rooms, residents whenever possible, whether they have COVID-19 symptoms or not, should cover their noses and mouths when staff are in their room (i.e. can use tissues, cloth masks, or non-medical masks when those are available).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200" dirty="0">
                <a:solidFill>
                  <a:srgbClr val="000000"/>
                </a:solidFill>
                <a:effectLst/>
                <a:latin typeface="Calibri" panose="020F0502020204030204" pitchFamily="34" charset="0"/>
                <a:ea typeface="Times New Roman" panose="02020603050405020304" pitchFamily="18" charset="0"/>
              </a:rPr>
              <a:t>Residents should not use medical facemasks unless they are COVID-19-positive or assumed to be COVID-19-positive</a:t>
            </a:r>
            <a:r>
              <a:rPr lang="en-US" sz="12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Remind residents to wear their face covering as applicable.  Assist residents to wear facial coverings properly and complete hand hygiene</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6</a:t>
            </a:fld>
            <a:endParaRPr lang="en-US"/>
          </a:p>
        </p:txBody>
      </p:sp>
    </p:spTree>
    <p:extLst>
      <p:ext uri="{BB962C8B-B14F-4D97-AF65-F5344CB8AC3E}">
        <p14:creationId xmlns:p14="http://schemas.microsoft.com/office/powerpoint/2010/main" val="1097754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dirty="0"/>
              <a:t>We know that it may be difficult for residents with dementia or cogitative loss to first understand why they would need a face covering, let alone wear one when ambulating on the unit.  </a:t>
            </a:r>
          </a:p>
          <a:p>
            <a:endPar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r>
              <a:rPr lang="en-US" sz="2800" b="0" i="0" dirty="0">
                <a:solidFill>
                  <a:srgbClr val="000000"/>
                </a:solidFill>
                <a:effectLst/>
                <a:latin typeface="Open Sans"/>
              </a:rPr>
              <a:t>Infection prevention strategies to prevent the spread of COVID-19 are especially challenging to implement in dedicated memory care units where numerous residents with cognitive impairment reside together. For example, residents can have a difficult time following recommended infection prevention practices such as social distancing, washing their hands, avoiding touching their face, and wearing a cloth face covering for source control. </a:t>
            </a:r>
          </a:p>
          <a:p>
            <a:endParaRPr lang="en-US" sz="2800" b="0" i="0" dirty="0">
              <a:solidFill>
                <a:srgbClr val="000000"/>
              </a:solidFill>
              <a:effectLst/>
              <a:latin typeface="Open Sans"/>
            </a:endParaRPr>
          </a:p>
          <a:p>
            <a:r>
              <a:rPr lang="en-US" sz="2800" b="0" i="0" dirty="0">
                <a:solidFill>
                  <a:srgbClr val="000000"/>
                </a:solidFill>
                <a:effectLst/>
                <a:latin typeface="Open Sans"/>
              </a:rPr>
              <a:t>Changes to resident routines, disruptions in daily schedules, use of unfamiliar equipment, or working with unfamiliar caregivers can lead to fear and anxiety resulting in increased depression and behavioral changes such as agitation, aggression, or wandering.</a:t>
            </a:r>
          </a:p>
          <a:p>
            <a:endPar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dirty="0">
                <a:solidFill>
                  <a:srgbClr val="000000"/>
                </a:solidFill>
                <a:effectLst/>
                <a:latin typeface="Open Sans"/>
              </a:rPr>
              <a:t>Routines are very important for residents with dementia. Try to keep their environment and routines as consistent as possible while still reminding and assisting with frequent </a:t>
            </a:r>
            <a:r>
              <a:rPr lang="en-US" sz="2800" b="0" i="0" u="sng" dirty="0">
                <a:solidFill>
                  <a:srgbClr val="075290"/>
                </a:solidFill>
                <a:effectLst/>
                <a:latin typeface="Open Sans"/>
                <a:hlinkClick r:id="rId3"/>
              </a:rPr>
              <a:t>hand hygiene</a:t>
            </a:r>
            <a:r>
              <a:rPr lang="en-US" sz="2800" b="0" i="0" dirty="0">
                <a:solidFill>
                  <a:srgbClr val="000000"/>
                </a:solidFill>
                <a:effectLst/>
                <a:latin typeface="Open Sans"/>
              </a:rPr>
              <a:t>, social distancing, and </a:t>
            </a:r>
            <a:r>
              <a:rPr lang="en-US" sz="2800" b="0" i="0" u="sng" dirty="0">
                <a:solidFill>
                  <a:srgbClr val="075290"/>
                </a:solidFill>
                <a:effectLst/>
                <a:latin typeface="Open Sans"/>
                <a:hlinkClick r:id="rId4"/>
              </a:rPr>
              <a:t>use of cloth face coverings</a:t>
            </a:r>
            <a:r>
              <a:rPr lang="en-US" sz="2800" b="0" i="0" dirty="0">
                <a:solidFill>
                  <a:srgbClr val="000000"/>
                </a:solidFill>
                <a:effectLst/>
                <a:latin typeface="Open Sans"/>
              </a:rPr>
              <a:t> (if tolerated). Cloth face coverings should not be used for anyone who has trouble breathing, or is unconscious, incapacitated, or otherwise unable to remove the mask without assistance.</a:t>
            </a:r>
          </a:p>
          <a:p>
            <a:endPar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Residents with dementia may possess a limited ability to understand the information they are receiving about COVID-19, which could lead to a range of responses, including fear and anxiety. If residents express concern about the pandemic, facility associate should: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Speak slow and clear while wearing a mask using hand gestures whenever possible to promote understanding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Take the time to listen to the person and their concerns, validate their feelings, and provide reassurance.</a:t>
            </a: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Reapproach and assist with face masks </a:t>
            </a:r>
          </a:p>
          <a:p>
            <a:pPr marL="800100" marR="0" lvl="1" indent="-342900" algn="l" defTabSz="914400" rtl="0" eaLnBrk="1" fontAlgn="auto" latinLnBrk="0" hangingPunct="1">
              <a:lnSpc>
                <a:spcPct val="115000"/>
              </a:lnSpc>
              <a:spcBef>
                <a:spcPts val="0"/>
              </a:spcBef>
              <a:spcAft>
                <a:spcPts val="0"/>
              </a:spcAft>
              <a:buClrTx/>
              <a:buSzPts val="1000"/>
              <a:buFont typeface="Symbol" panose="05050102010706020507" pitchFamily="18" charset="2"/>
              <a:buChar char=""/>
              <a:tabLst>
                <a:tab pos="2286000" algn="l"/>
              </a:tabLst>
              <a:defRPr/>
            </a:pPr>
            <a:r>
              <a:rPr lang="en-US" sz="1800" dirty="0"/>
              <a:t>Remind residents to wear their face covering as applicable.  Assist residents to wear facial coverings properly and complete hand hygiene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Provide simple, truthful answers to their questions, explaining that everyone is doing all they can to help.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Consider minimizing the flow of media information by turning off the 24-hour news cycle on TV in shared areas. Ask news watchers to do so in their rooms.</a:t>
            </a: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Resident Refusals have a group discussion to discuss approaches related to resident refusals to wear face coverings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7</a:t>
            </a:fld>
            <a:endParaRPr lang="en-US"/>
          </a:p>
        </p:txBody>
      </p:sp>
    </p:spTree>
    <p:extLst>
      <p:ext uri="{BB962C8B-B14F-4D97-AF65-F5344CB8AC3E}">
        <p14:creationId xmlns:p14="http://schemas.microsoft.com/office/powerpoint/2010/main" val="1010910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v"/>
            </a:pPr>
            <a:r>
              <a:rPr lang="en-US" i="1" dirty="0"/>
              <a:t>NOTE TO SPEAKER: </a:t>
            </a:r>
            <a:r>
              <a:rPr lang="en-US" dirty="0"/>
              <a:t>Read the slide. Approaches or techniques to assist when approaching residents re USC</a:t>
            </a:r>
          </a:p>
          <a:p>
            <a:pPr marL="171450" indent="-171450">
              <a:buFont typeface="Wingdings" panose="05000000000000000000" pitchFamily="2" charset="2"/>
              <a:buChar char="v"/>
            </a:pPr>
            <a:endParaRPr lang="en-US" i="1" dirty="0"/>
          </a:p>
          <a:p>
            <a:pPr marL="342900" indent="-342900">
              <a:buFont typeface="Wingdings" panose="05000000000000000000" pitchFamily="2" charset="2"/>
              <a:buChar char="Ø"/>
            </a:pPr>
            <a:r>
              <a:rPr lang="en-US" dirty="0"/>
              <a:t>Ask questions that require a yes or no answer.</a:t>
            </a:r>
          </a:p>
          <a:p>
            <a:pPr marL="800100" lvl="1" indent="-342900">
              <a:buFont typeface="Wingdings" panose="05000000000000000000" pitchFamily="2" charset="2"/>
              <a:buChar char="Ø"/>
            </a:pPr>
            <a:r>
              <a:rPr lang="en-US" dirty="0"/>
              <a:t>Say, “Are you tired?” instead of “How do you feel?”</a:t>
            </a:r>
          </a:p>
          <a:p>
            <a:pPr marL="342900" indent="-342900">
              <a:buFont typeface="Wingdings" panose="05000000000000000000" pitchFamily="2" charset="2"/>
              <a:buChar char="Ø"/>
            </a:pPr>
            <a:r>
              <a:rPr lang="en-US" dirty="0"/>
              <a:t>Limit the number of choices.</a:t>
            </a:r>
          </a:p>
          <a:p>
            <a:pPr marL="800100" lvl="1" indent="-342900">
              <a:buFont typeface="Wingdings" panose="05000000000000000000" pitchFamily="2" charset="2"/>
              <a:buChar char="Ø"/>
            </a:pPr>
            <a:r>
              <a:rPr lang="en-US" dirty="0"/>
              <a:t>Say, “Would you like hamburger or chicken for dinner?” instead of “What would you like for dinner?”</a:t>
            </a:r>
          </a:p>
          <a:p>
            <a:pPr marL="342900" indent="-342900">
              <a:buFont typeface="Wingdings" panose="05000000000000000000" pitchFamily="2" charset="2"/>
              <a:buChar char="Ø"/>
            </a:pPr>
            <a:r>
              <a:rPr lang="en-US" dirty="0"/>
              <a:t>Use different words if he or she doesn’t understand the first time.</a:t>
            </a:r>
          </a:p>
          <a:p>
            <a:pPr marL="800100" lvl="1" indent="-342900">
              <a:buFont typeface="Wingdings" panose="05000000000000000000" pitchFamily="2" charset="2"/>
              <a:buChar char="Ø"/>
            </a:pPr>
            <a:r>
              <a:rPr lang="en-US" dirty="0"/>
              <a:t>If you ask the person if he or she is hungry and you don’t get a response, say, “Dinner is ready now.  Let’s eat.”</a:t>
            </a:r>
          </a:p>
          <a:p>
            <a:pPr marL="342900" indent="-342900">
              <a:buFont typeface="Wingdings" panose="05000000000000000000" pitchFamily="2" charset="2"/>
              <a:buChar char="Ø"/>
            </a:pPr>
            <a:r>
              <a:rPr lang="en-US" dirty="0"/>
              <a:t>Try not to say, “Don’t you remember?” or “I told you.</a:t>
            </a:r>
            <a:endParaRPr lang="en-US" i="1"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8</a:t>
            </a:fld>
            <a:endParaRPr lang="en-US"/>
          </a:p>
        </p:txBody>
      </p:sp>
    </p:spTree>
    <p:extLst>
      <p:ext uri="{BB962C8B-B14F-4D97-AF65-F5344CB8AC3E}">
        <p14:creationId xmlns:p14="http://schemas.microsoft.com/office/powerpoint/2010/main" val="1103554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42900" marR="0" lvl="0" indent="-342900">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Visitors, whether visiting outside or if permitted into the facility per guidance, should wear a cloth face covering or face mask while visiting.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Visitors should be actively screened prior to visitation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Visitors, during the visitation process, should wear face coverings throughout the visitation process.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Hand hygiene must be performed if the mask is touched, removed and replaced.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Times New Roman" panose="02020603050405020304" pitchFamily="18" charset="0"/>
              </a:rPr>
              <a:t>If a visitor is unable or unwilling to maintain these precautions (such as young children), administration may consider restricting their ability to enter the facility.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Times New Roman" panose="02020603050405020304" pitchFamily="18" charset="0"/>
                <a:ea typeface="Times New Roman" panose="02020603050405020304" pitchFamily="18" charset="0"/>
              </a:rPr>
              <a:t>All visitors should maintain social distancing and perform hand washing or sanitizing upon entry to the visitation area or the facility</a:t>
            </a:r>
          </a:p>
          <a:p>
            <a:pPr marL="342900" marR="0" lvl="0"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Vendors, </a:t>
            </a:r>
            <a:r>
              <a:rPr lang="en-US" sz="1200" dirty="0">
                <a:effectLst/>
                <a:latin typeface="Times New Roman" panose="02020603050405020304" pitchFamily="18" charset="0"/>
                <a:ea typeface="Times New Roman" panose="02020603050405020304" pitchFamily="18" charset="0"/>
                <a:cs typeface="Calibri" panose="020F0502020204030204" pitchFamily="34" charset="0"/>
              </a:rPr>
              <a:t>if permitted into the facility per guidance, should wear a face mask while visiting.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Vendors should be actively screened prior to entrance into the facility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Vendors, while in the facility, are required to wear a face mask at all times and in all locations within the facility.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romanLcPeriod"/>
            </a:pPr>
            <a:r>
              <a:rPr lang="en-US" sz="1200" dirty="0">
                <a:effectLst/>
                <a:latin typeface="Calibri" panose="020F0502020204030204" pitchFamily="34" charset="0"/>
                <a:ea typeface="Times New Roman" panose="02020603050405020304" pitchFamily="18" charset="0"/>
              </a:rPr>
              <a:t>If additional PPE is required, based upon current community prevalence or facility COVID-19 status and requirements, vendors will don the appropriate PPE as indicated.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Hand hygiene must be performed if the mask is touched, removed and replaced.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All vendors should maintain physical/social distancing while in the facility, in accordance with policy. </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9</a:t>
            </a:fld>
            <a:endParaRPr lang="en-US"/>
          </a:p>
        </p:txBody>
      </p:sp>
    </p:spTree>
    <p:extLst>
      <p:ext uri="{BB962C8B-B14F-4D97-AF65-F5344CB8AC3E}">
        <p14:creationId xmlns:p14="http://schemas.microsoft.com/office/powerpoint/2010/main" val="1097717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E9803A5-EFA6-40DB-8FA8-E6D667699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11574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85B469-5187-4EC5-A46A-5246E39C36E9}" type="datetime1">
              <a:rPr lang="en-US" smtClean="0">
                <a:solidFill>
                  <a:prstClr val="black"/>
                </a:solidFill>
              </a:rPr>
              <a:t>2/9/2021</a:t>
            </a:fld>
            <a:endParaRPr lang="en-US">
              <a:solidFill>
                <a:prstClr val="black"/>
              </a:solidFill>
            </a:endParaRPr>
          </a:p>
        </p:txBody>
      </p:sp>
      <p:sp>
        <p:nvSpPr>
          <p:cNvPr id="5" name="Slide Number Placeholder 4"/>
          <p:cNvSpPr>
            <a:spLocks noGrp="1"/>
          </p:cNvSpPr>
          <p:nvPr>
            <p:ph type="sldNum" sz="quarter" idx="12"/>
          </p:nvPr>
        </p:nvSpPr>
        <p:spPr>
          <a:xfrm>
            <a:off x="6553200" y="6356350"/>
            <a:ext cx="2133600" cy="365125"/>
          </a:xfrm>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85BCF9A2-57A2-4F96-9C6C-1ADAD7F00E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52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EDD955-D679-42C0-8C7E-F3F25ECF904E}" type="datetime1">
              <a:rPr lang="en-US" smtClean="0">
                <a:solidFill>
                  <a:prstClr val="black"/>
                </a:solidFill>
              </a:rPr>
              <a:t>2/9/2021</a:t>
            </a:fld>
            <a:endParaRPr lang="en-US">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79220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5542-2A52-46FD-A5AC-DD17EE18F3A6}" type="datetime1">
              <a:rPr lang="en-US" smtClean="0">
                <a:solidFill>
                  <a:prstClr val="black"/>
                </a:solidFill>
              </a:rPr>
              <a:t>2/9/2021</a:t>
            </a:fld>
            <a:endParaRPr lang="en-US">
              <a:solidFill>
                <a:prstClr val="black"/>
              </a:solidFill>
            </a:endParaRPr>
          </a:p>
        </p:txBody>
      </p:sp>
      <p:sp>
        <p:nvSpPr>
          <p:cNvPr id="6" name="Slide Number Placeholder 5"/>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7" name="Picture 6">
            <a:extLst>
              <a:ext uri="{FF2B5EF4-FFF2-40B4-BE49-F238E27FC236}">
                <a16:creationId xmlns:a16="http://schemas.microsoft.com/office/drawing/2014/main" id="{936C90E5-F9D5-43CD-A0C4-5626FCC60F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6914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13C75C-1DD4-4EFB-96F4-CD016AE835F6}" type="datetime1">
              <a:rPr lang="en-US" smtClean="0">
                <a:solidFill>
                  <a:prstClr val="black"/>
                </a:solidFill>
              </a:rPr>
              <a:t>2/9/2021</a:t>
            </a:fld>
            <a:endParaRPr lang="en-US">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8" name="Picture 7">
            <a:extLst>
              <a:ext uri="{FF2B5EF4-FFF2-40B4-BE49-F238E27FC236}">
                <a16:creationId xmlns:a16="http://schemas.microsoft.com/office/drawing/2014/main" id="{BF4F55C6-B0BC-4894-9D4B-6156D6A400F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1918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1A95B-B40D-432F-BDE3-0F0C037B57E3}" type="datetime1">
              <a:rPr lang="en-US" smtClean="0">
                <a:solidFill>
                  <a:prstClr val="black"/>
                </a:solidFill>
              </a:rPr>
              <a:t>2/9/2021</a:t>
            </a:fld>
            <a:endParaRPr lang="en-US">
              <a:solidFill>
                <a:prstClr val="black"/>
              </a:solidFill>
            </a:endParaRPr>
          </a:p>
        </p:txBody>
      </p:sp>
      <p:sp>
        <p:nvSpPr>
          <p:cNvPr id="9" name="Slide Number Placeholder 8"/>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88275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045820-4DB1-4339-8AEB-7BCAF0FDFEA8}" type="datetime1">
              <a:rPr lang="en-US" smtClean="0">
                <a:solidFill>
                  <a:prstClr val="black"/>
                </a:solidFill>
              </a:rPr>
              <a:t>2/9/2021</a:t>
            </a:fld>
            <a:endParaRPr lang="en-US">
              <a:solidFill>
                <a:prstClr val="black"/>
              </a:solidFill>
            </a:endParaRPr>
          </a:p>
        </p:txBody>
      </p:sp>
      <p:sp>
        <p:nvSpPr>
          <p:cNvPr id="5" name="Slide Number Placeholder 4"/>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6" name="Picture 5">
            <a:extLst>
              <a:ext uri="{FF2B5EF4-FFF2-40B4-BE49-F238E27FC236}">
                <a16:creationId xmlns:a16="http://schemas.microsoft.com/office/drawing/2014/main" id="{AC2DFD05-C655-4D1F-9BA0-23752AA6F6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453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A1124-85F9-448D-B3E4-AC9E07F4E290}" type="datetime1">
              <a:rPr lang="en-US" smtClean="0">
                <a:solidFill>
                  <a:prstClr val="black"/>
                </a:solidFill>
              </a:rPr>
              <a:t>2/9/2021</a:t>
            </a:fld>
            <a:endParaRPr lang="en-US">
              <a:solidFill>
                <a:prstClr val="black"/>
              </a:solidFill>
            </a:endParaRPr>
          </a:p>
        </p:txBody>
      </p:sp>
      <p:sp>
        <p:nvSpPr>
          <p:cNvPr id="4" name="Slide Number Placeholder 3"/>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5" name="Picture 4">
            <a:extLst>
              <a:ext uri="{FF2B5EF4-FFF2-40B4-BE49-F238E27FC236}">
                <a16:creationId xmlns:a16="http://schemas.microsoft.com/office/drawing/2014/main" id="{419BB5C9-FC73-4804-861F-DD93BDDC4C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981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C9F4AF-83BA-4844-90A6-1A2537F102CC}" type="datetime1">
              <a:rPr lang="en-US" smtClean="0">
                <a:solidFill>
                  <a:prstClr val="black"/>
                </a:solidFill>
              </a:rPr>
              <a:t>2/9/2021</a:t>
            </a:fld>
            <a:endParaRPr lang="en-US">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8" name="Picture 7">
            <a:extLst>
              <a:ext uri="{FF2B5EF4-FFF2-40B4-BE49-F238E27FC236}">
                <a16:creationId xmlns:a16="http://schemas.microsoft.com/office/drawing/2014/main" id="{09849B57-4B73-4165-9059-71076BC754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2193369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FF0AA6-727A-4116-83EB-06F1397B9832}" type="datetime1">
              <a:rPr lang="en-US" smtClean="0">
                <a:solidFill>
                  <a:prstClr val="black"/>
                </a:solidFill>
              </a:rPr>
              <a:t>2/9/2021</a:t>
            </a:fld>
            <a:endParaRPr lang="en-US">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a:solidFill>
                <a:prstClr val="black"/>
              </a:solidFill>
            </a:endParaRPr>
          </a:p>
        </p:txBody>
      </p:sp>
      <p:pic>
        <p:nvPicPr>
          <p:cNvPr id="8" name="Picture 7">
            <a:extLst>
              <a:ext uri="{FF2B5EF4-FFF2-40B4-BE49-F238E27FC236}">
                <a16:creationId xmlns:a16="http://schemas.microsoft.com/office/drawing/2014/main" id="{9DEE8811-35E9-4324-BED5-D8D232F36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38113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file:///S:\CREATIVE_SERVICES\LeadingAge%20Collateral\LeadingAge%20PowerPoint\2017%20PPTs\PPT%20images\LeadingAge_PMS%20Cool%20Grey%2011.jp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fld id="{EA25747C-6F3A-4B6F-85EC-0F505796E425}" type="datetime1">
              <a:rPr lang="en-US" smtClean="0">
                <a:solidFill>
                  <a:prstClr val="black"/>
                </a:solidFill>
              </a:rPr>
              <a:t>2/9/2021</a:t>
            </a:fld>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8ED21966-C764-4C40-97C3-3CEDFB59A7F5}" type="slidenum">
              <a:rPr lang="en-US" smtClean="0">
                <a:solidFill>
                  <a:prstClr val="black"/>
                </a:solidFill>
              </a:rPr>
              <a:pPr/>
              <a:t>‹#›</a:t>
            </a:fld>
            <a:endParaRPr lang="en-US" dirty="0">
              <a:solidFill>
                <a:prstClr val="black"/>
              </a:solidFill>
            </a:endParaRPr>
          </a:p>
        </p:txBody>
      </p:sp>
      <p:pic>
        <p:nvPicPr>
          <p:cNvPr id="9" name="Picture 8"/>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6503377" y="6149609"/>
            <a:ext cx="2209800" cy="650896"/>
          </a:xfrm>
          <a:prstGeom prst="rect">
            <a:avLst/>
          </a:prstGeom>
        </p:spPr>
      </p:pic>
      <p:sp>
        <p:nvSpPr>
          <p:cNvPr id="7" name="TextBox 6"/>
          <p:cNvSpPr txBox="1"/>
          <p:nvPr userDrawn="1"/>
        </p:nvSpPr>
        <p:spPr>
          <a:xfrm>
            <a:off x="2514600" y="6356350"/>
            <a:ext cx="3962400" cy="323165"/>
          </a:xfrm>
          <a:prstGeom prst="rect">
            <a:avLst/>
          </a:prstGeom>
          <a:noFill/>
        </p:spPr>
        <p:txBody>
          <a:bodyPr wrap="square" rtlCol="0">
            <a:spAutoFit/>
          </a:bodyPr>
          <a:lstStyle/>
          <a:p>
            <a:pPr algn="ctr"/>
            <a:r>
              <a:rPr lang="en-US" sz="500" kern="1200" dirty="0">
                <a:solidFill>
                  <a:schemeClr val="tx1"/>
                </a:solidFill>
                <a:effectLst/>
                <a:latin typeface="Calibri" panose="020F0502020204030204" pitchFamily="34" charset="0"/>
                <a:ea typeface="+mn-ea"/>
                <a:cs typeface="Arial" charset="0"/>
              </a:rPr>
              <a:t>This document is for general informational purposes only.  </a:t>
            </a:r>
          </a:p>
          <a:p>
            <a:pPr algn="ctr"/>
            <a:r>
              <a:rPr lang="en-US" sz="500" kern="1200" dirty="0">
                <a:solidFill>
                  <a:schemeClr val="tx1"/>
                </a:solidFill>
                <a:effectLst/>
                <a:latin typeface="Calibri" panose="020F0502020204030204" pitchFamily="34" charset="0"/>
                <a:ea typeface="+mn-ea"/>
                <a:cs typeface="Arial" charset="0"/>
              </a:rPr>
              <a:t>It does not represent legal advice nor relied upon as supporting documentation or advice with CMS or other regulatory entities.</a:t>
            </a:r>
          </a:p>
          <a:p>
            <a:pPr algn="ctr"/>
            <a:r>
              <a:rPr lang="en-US" sz="500" kern="1200" dirty="0">
                <a:solidFill>
                  <a:schemeClr val="tx1"/>
                </a:solidFill>
                <a:effectLst/>
                <a:latin typeface="Calibri" panose="020F0502020204030204" pitchFamily="34" charset="0"/>
                <a:ea typeface="+mn-ea"/>
                <a:cs typeface="Arial" charset="0"/>
              </a:rPr>
              <a:t>© Pathway Health Services, Inc. – All Rights Reserved – Copy with Permission Only </a:t>
            </a:r>
          </a:p>
        </p:txBody>
      </p:sp>
      <p:pic>
        <p:nvPicPr>
          <p:cNvPr id="10" name="Picture 9">
            <a:extLst>
              <a:ext uri="{FF2B5EF4-FFF2-40B4-BE49-F238E27FC236}">
                <a16:creationId xmlns:a16="http://schemas.microsoft.com/office/drawing/2014/main" id="{205A3798-5358-442B-B70A-09435E4DCF0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30396168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cdc.gov/coronavirus/2019-ncov/hcp/long-term-care.html" TargetMode="External"/><Relationship Id="rId2" Type="http://schemas.openxmlformats.org/officeDocument/2006/relationships/hyperlink" Target="https://www.cdc.gov/coronavirus/2019-ncov/hcp/infection-control-recommendations.html#:~:text=Implement%20Universal%20Source%20Control%20Measures,talking%2C%20sneezing%2C%20or%20coughing" TargetMode="External"/><Relationship Id="rId1" Type="http://schemas.openxmlformats.org/officeDocument/2006/relationships/slideLayout" Target="../slideLayouts/slideLayout2.xml"/><Relationship Id="rId5" Type="http://schemas.openxmlformats.org/officeDocument/2006/relationships/hyperlink" Target="https://www.cms.gov/files/document/4220-covid-19-long-term-care-facility-guidance.pdf" TargetMode="External"/><Relationship Id="rId4" Type="http://schemas.openxmlformats.org/officeDocument/2006/relationships/hyperlink" Target="https://www.cdc.gov/coronavirus/2019-ncov/hcp/ppe-strategy/face-masks.ht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cms.gov/files/document/qso-20-30-nh.pdf" TargetMode="External"/><Relationship Id="rId2" Type="http://schemas.openxmlformats.org/officeDocument/2006/relationships/hyperlink" Target="https://cms.gov/files/document/qso-20-30-nh.pdf" TargetMode="External"/><Relationship Id="rId1" Type="http://schemas.openxmlformats.org/officeDocument/2006/relationships/slideLayout" Target="../slideLayouts/slideLayout2.xml"/><Relationship Id="rId4" Type="http://schemas.openxmlformats.org/officeDocument/2006/relationships/hyperlink" Target="https://www.cms.gov/files/document/covid-toolkit-states-mitigate-covid-19-nursing-homes.pd"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cdc.gov/coronavirus/2019-ncov/hcp/infection-control-recommendations.html#:~:text=Implement%20Universal%20Source%20Control%20Measures,talking%2C%20sneezing%2C%20or%20coughi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219200"/>
            <a:ext cx="7772400" cy="1162050"/>
          </a:xfrm>
        </p:spPr>
        <p:txBody>
          <a:bodyPr>
            <a:normAutofit fontScale="90000"/>
          </a:bodyPr>
          <a:lstStyle/>
          <a:p>
            <a:r>
              <a:rPr lang="en-US" b="1" dirty="0">
                <a:solidFill>
                  <a:schemeClr val="bg1"/>
                </a:solidFill>
              </a:rPr>
              <a:t>Universal Source Control </a:t>
            </a:r>
            <a:br>
              <a:rPr lang="en-US" b="1" dirty="0">
                <a:solidFill>
                  <a:schemeClr val="bg1"/>
                </a:solidFill>
              </a:rPr>
            </a:br>
            <a:r>
              <a:rPr lang="en-US" b="1" dirty="0">
                <a:solidFill>
                  <a:schemeClr val="bg1"/>
                </a:solidFill>
              </a:rPr>
              <a:t>and </a:t>
            </a:r>
            <a:br>
              <a:rPr lang="en-US" b="1" dirty="0">
                <a:solidFill>
                  <a:schemeClr val="bg1"/>
                </a:solidFill>
              </a:rPr>
            </a:br>
            <a:r>
              <a:rPr lang="en-US" b="1" dirty="0">
                <a:solidFill>
                  <a:schemeClr val="bg1"/>
                </a:solidFill>
              </a:rPr>
              <a:t>Physical/Social Distancing  </a:t>
            </a:r>
          </a:p>
        </p:txBody>
      </p:sp>
      <p:sp>
        <p:nvSpPr>
          <p:cNvPr id="2" name="Subtitle 1"/>
          <p:cNvSpPr>
            <a:spLocks noGrp="1"/>
          </p:cNvSpPr>
          <p:nvPr>
            <p:ph type="subTitle" idx="1"/>
          </p:nvPr>
        </p:nvSpPr>
        <p:spPr>
          <a:xfrm>
            <a:off x="1371600" y="3200400"/>
            <a:ext cx="6400800" cy="914400"/>
          </a:xfrm>
        </p:spPr>
        <p:txBody>
          <a:bodyPr/>
          <a:lstStyle/>
          <a:p>
            <a:r>
              <a:rPr lang="en-US" dirty="0">
                <a:solidFill>
                  <a:schemeClr val="bg1"/>
                </a:solidFill>
                <a:latin typeface="+mj-lt"/>
              </a:rPr>
              <a:t>All Staff Training </a:t>
            </a:r>
          </a:p>
        </p:txBody>
      </p:sp>
    </p:spTree>
    <p:extLst>
      <p:ext uri="{BB962C8B-B14F-4D97-AF65-F5344CB8AC3E}">
        <p14:creationId xmlns:p14="http://schemas.microsoft.com/office/powerpoint/2010/main" val="350987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3B4D5-1095-4AE9-B856-C5FC4E6C1591}"/>
              </a:ext>
            </a:extLst>
          </p:cNvPr>
          <p:cNvSpPr>
            <a:spLocks noGrp="1"/>
          </p:cNvSpPr>
          <p:nvPr>
            <p:ph type="title"/>
          </p:nvPr>
        </p:nvSpPr>
        <p:spPr/>
        <p:txBody>
          <a:bodyPr/>
          <a:lstStyle/>
          <a:p>
            <a:r>
              <a:rPr lang="en-US" dirty="0"/>
              <a:t>Physical/Social Distancing </a:t>
            </a:r>
          </a:p>
        </p:txBody>
      </p:sp>
      <p:sp>
        <p:nvSpPr>
          <p:cNvPr id="3" name="Content Placeholder 2">
            <a:extLst>
              <a:ext uri="{FF2B5EF4-FFF2-40B4-BE49-F238E27FC236}">
                <a16:creationId xmlns:a16="http://schemas.microsoft.com/office/drawing/2014/main" id="{81F833D3-68F4-4E4E-995C-9E46DA203576}"/>
              </a:ext>
            </a:extLst>
          </p:cNvPr>
          <p:cNvSpPr>
            <a:spLocks noGrp="1"/>
          </p:cNvSpPr>
          <p:nvPr>
            <p:ph idx="1"/>
          </p:nvPr>
        </p:nvSpPr>
        <p:spPr/>
        <p:txBody>
          <a:bodyPr>
            <a:normAutofit lnSpcReduction="10000"/>
          </a:bodyPr>
          <a:lstStyle/>
          <a:p>
            <a:r>
              <a:rPr lang="en-US" dirty="0"/>
              <a:t>6 feet at a minimum</a:t>
            </a:r>
          </a:p>
          <a:p>
            <a:r>
              <a:rPr lang="en-US" dirty="0"/>
              <a:t>Communal areas</a:t>
            </a:r>
          </a:p>
          <a:p>
            <a:r>
              <a:rPr lang="en-US" dirty="0"/>
              <a:t>Visitation areas</a:t>
            </a:r>
          </a:p>
          <a:p>
            <a:r>
              <a:rPr lang="en-US" dirty="0"/>
              <a:t>Activities</a:t>
            </a:r>
          </a:p>
          <a:p>
            <a:r>
              <a:rPr lang="en-US" dirty="0"/>
              <a:t>Rehabilitation</a:t>
            </a:r>
          </a:p>
          <a:p>
            <a:r>
              <a:rPr lang="en-US" dirty="0"/>
              <a:t>Dining</a:t>
            </a:r>
          </a:p>
          <a:p>
            <a:r>
              <a:rPr lang="en-US" dirty="0"/>
              <a:t>Current Status for the facility based upon guidance </a:t>
            </a:r>
          </a:p>
        </p:txBody>
      </p:sp>
      <p:pic>
        <p:nvPicPr>
          <p:cNvPr id="6" name="Picture 5">
            <a:extLst>
              <a:ext uri="{FF2B5EF4-FFF2-40B4-BE49-F238E27FC236}">
                <a16:creationId xmlns:a16="http://schemas.microsoft.com/office/drawing/2014/main" id="{234AD469-7FF3-451C-844D-4801EEAF89E3}"/>
              </a:ext>
            </a:extLst>
          </p:cNvPr>
          <p:cNvPicPr>
            <a:picLocks noChangeAspect="1"/>
          </p:cNvPicPr>
          <p:nvPr/>
        </p:nvPicPr>
        <p:blipFill>
          <a:blip r:embed="rId3"/>
          <a:stretch>
            <a:fillRect/>
          </a:stretch>
        </p:blipFill>
        <p:spPr>
          <a:xfrm>
            <a:off x="5108830" y="2469024"/>
            <a:ext cx="3577970" cy="1919952"/>
          </a:xfrm>
          <a:prstGeom prst="rect">
            <a:avLst/>
          </a:prstGeom>
        </p:spPr>
      </p:pic>
    </p:spTree>
    <p:extLst>
      <p:ext uri="{BB962C8B-B14F-4D97-AF65-F5344CB8AC3E}">
        <p14:creationId xmlns:p14="http://schemas.microsoft.com/office/powerpoint/2010/main" val="2449186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14E51-87AB-4F3A-BBF6-AC4C2C640596}"/>
              </a:ext>
            </a:extLst>
          </p:cNvPr>
          <p:cNvSpPr>
            <a:spLocks noGrp="1"/>
          </p:cNvSpPr>
          <p:nvPr>
            <p:ph type="title"/>
          </p:nvPr>
        </p:nvSpPr>
        <p:spPr>
          <a:xfrm>
            <a:off x="457200" y="476250"/>
            <a:ext cx="8229600" cy="1143000"/>
          </a:xfrm>
        </p:spPr>
        <p:txBody>
          <a:bodyPr anchor="ctr">
            <a:normAutofit fontScale="90000"/>
          </a:bodyPr>
          <a:lstStyle/>
          <a:p>
            <a:r>
              <a:rPr lang="en-US" dirty="0"/>
              <a:t>Physical/Social Distancing </a:t>
            </a:r>
            <a:br>
              <a:rPr lang="en-US" dirty="0"/>
            </a:br>
            <a:r>
              <a:rPr lang="en-US" dirty="0"/>
              <a:t>Discussion </a:t>
            </a:r>
          </a:p>
        </p:txBody>
      </p:sp>
      <p:graphicFrame>
        <p:nvGraphicFramePr>
          <p:cNvPr id="5" name="Content Placeholder 2">
            <a:extLst>
              <a:ext uri="{FF2B5EF4-FFF2-40B4-BE49-F238E27FC236}">
                <a16:creationId xmlns:a16="http://schemas.microsoft.com/office/drawing/2014/main" id="{84DDE9FD-9263-498D-A88D-A798C0E0AD8B}"/>
              </a:ext>
            </a:extLst>
          </p:cNvPr>
          <p:cNvGraphicFramePr>
            <a:graphicFrameLocks noGrp="1"/>
          </p:cNvGraphicFramePr>
          <p:nvPr>
            <p:ph idx="1"/>
            <p:extLst>
              <p:ext uri="{D42A27DB-BD31-4B8C-83A1-F6EECF244321}">
                <p14:modId xmlns:p14="http://schemas.microsoft.com/office/powerpoint/2010/main" val="164520007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5639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14E51-87AB-4F3A-BBF6-AC4C2C640596}"/>
              </a:ext>
            </a:extLst>
          </p:cNvPr>
          <p:cNvSpPr>
            <a:spLocks noGrp="1"/>
          </p:cNvSpPr>
          <p:nvPr>
            <p:ph type="title"/>
          </p:nvPr>
        </p:nvSpPr>
        <p:spPr/>
        <p:txBody>
          <a:bodyPr/>
          <a:lstStyle/>
          <a:p>
            <a:r>
              <a:rPr lang="en-US" dirty="0"/>
              <a:t>Physical/Social Distancing </a:t>
            </a:r>
          </a:p>
        </p:txBody>
      </p:sp>
      <p:sp>
        <p:nvSpPr>
          <p:cNvPr id="3" name="Content Placeholder 2">
            <a:extLst>
              <a:ext uri="{FF2B5EF4-FFF2-40B4-BE49-F238E27FC236}">
                <a16:creationId xmlns:a16="http://schemas.microsoft.com/office/drawing/2014/main" id="{939BE7E0-5634-479B-8ED8-1039579868CB}"/>
              </a:ext>
            </a:extLst>
          </p:cNvPr>
          <p:cNvSpPr>
            <a:spLocks noGrp="1"/>
          </p:cNvSpPr>
          <p:nvPr>
            <p:ph idx="1"/>
          </p:nvPr>
        </p:nvSpPr>
        <p:spPr/>
        <p:txBody>
          <a:bodyPr/>
          <a:lstStyle/>
          <a:p>
            <a:pPr marL="0" indent="0">
              <a:buNone/>
            </a:pPr>
            <a:r>
              <a:rPr lang="en-US" dirty="0"/>
              <a:t>Staff – Very Important </a:t>
            </a:r>
          </a:p>
          <a:p>
            <a:r>
              <a:rPr lang="en-US" dirty="0"/>
              <a:t>Break times</a:t>
            </a:r>
          </a:p>
          <a:p>
            <a:r>
              <a:rPr lang="en-US" dirty="0"/>
              <a:t>Break rooms </a:t>
            </a:r>
          </a:p>
          <a:p>
            <a:r>
              <a:rPr lang="en-US" dirty="0"/>
              <a:t>Office areas</a:t>
            </a:r>
          </a:p>
          <a:p>
            <a:r>
              <a:rPr lang="en-US" dirty="0"/>
              <a:t>Common areas</a:t>
            </a:r>
          </a:p>
          <a:p>
            <a:r>
              <a:rPr lang="en-US" dirty="0"/>
              <a:t>Other </a:t>
            </a:r>
          </a:p>
          <a:p>
            <a:pPr marL="0" indent="0">
              <a:buNone/>
            </a:pPr>
            <a:endParaRPr lang="en-US" dirty="0"/>
          </a:p>
        </p:txBody>
      </p:sp>
      <p:pic>
        <p:nvPicPr>
          <p:cNvPr id="5" name="Picture 4" descr="A person posing for the camera&#10;&#10;Description automatically generated">
            <a:extLst>
              <a:ext uri="{FF2B5EF4-FFF2-40B4-BE49-F238E27FC236}">
                <a16:creationId xmlns:a16="http://schemas.microsoft.com/office/drawing/2014/main" id="{12666147-E296-4A3D-B93F-B9FE52AD48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936578"/>
            <a:ext cx="4477687" cy="2984844"/>
          </a:xfrm>
          <a:prstGeom prst="rect">
            <a:avLst/>
          </a:prstGeom>
        </p:spPr>
      </p:pic>
    </p:spTree>
    <p:extLst>
      <p:ext uri="{BB962C8B-B14F-4D97-AF65-F5344CB8AC3E}">
        <p14:creationId xmlns:p14="http://schemas.microsoft.com/office/powerpoint/2010/main" val="505749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girl in a blue shirt&#10;&#10;Description automatically generated">
            <a:extLst>
              <a:ext uri="{FF2B5EF4-FFF2-40B4-BE49-F238E27FC236}">
                <a16:creationId xmlns:a16="http://schemas.microsoft.com/office/drawing/2014/main" id="{AD1B97D1-60C7-41C6-9A7D-0EBD0AFCDBBE}"/>
              </a:ext>
            </a:extLst>
          </p:cNvPr>
          <p:cNvPicPr>
            <a:picLocks noChangeAspect="1"/>
          </p:cNvPicPr>
          <p:nvPr/>
        </p:nvPicPr>
        <p:blipFill rotWithShape="1">
          <a:blip r:embed="rId3">
            <a:extLst>
              <a:ext uri="{28A0092B-C50C-407E-A947-70E740481C1C}">
                <a14:useLocalDpi xmlns:a14="http://schemas.microsoft.com/office/drawing/2010/main" val="0"/>
              </a:ext>
            </a:extLst>
          </a:blip>
          <a:srcRect r="24010" b="2"/>
          <a:stretch/>
        </p:blipFill>
        <p:spPr>
          <a:xfrm>
            <a:off x="3981360" y="-17929"/>
            <a:ext cx="5162640" cy="56388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 name="Rectangle 2">
            <a:extLst>
              <a:ext uri="{FF2B5EF4-FFF2-40B4-BE49-F238E27FC236}">
                <a16:creationId xmlns:a16="http://schemas.microsoft.com/office/drawing/2014/main" id="{A94899AE-3BD4-4825-8FA4-CB9848A086B8}"/>
              </a:ext>
            </a:extLst>
          </p:cNvPr>
          <p:cNvSpPr/>
          <p:nvPr/>
        </p:nvSpPr>
        <p:spPr>
          <a:xfrm>
            <a:off x="304800" y="2478305"/>
            <a:ext cx="3676560" cy="707886"/>
          </a:xfrm>
          <a:prstGeom prst="rect">
            <a:avLst/>
          </a:prstGeom>
        </p:spPr>
        <p:txBody>
          <a:bodyPr wrap="square">
            <a:spAutoFit/>
          </a:bodyPr>
          <a:lstStyle/>
          <a:p>
            <a:r>
              <a:rPr lang="en-US" sz="4000" dirty="0">
                <a:latin typeface="+mn-lt"/>
              </a:rPr>
              <a:t>In Summary </a:t>
            </a:r>
          </a:p>
        </p:txBody>
      </p:sp>
    </p:spTree>
    <p:extLst>
      <p:ext uri="{BB962C8B-B14F-4D97-AF65-F5344CB8AC3E}">
        <p14:creationId xmlns:p14="http://schemas.microsoft.com/office/powerpoint/2010/main" val="98826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A73E58AD-57AD-4AC0-A7C1-924C0185104D}"/>
              </a:ext>
            </a:extLst>
          </p:cNvPr>
          <p:cNvPicPr>
            <a:picLocks noChangeAspect="1"/>
          </p:cNvPicPr>
          <p:nvPr/>
        </p:nvPicPr>
        <p:blipFill rotWithShape="1">
          <a:blip r:embed="rId3">
            <a:extLst>
              <a:ext uri="{28A0092B-C50C-407E-A947-70E740481C1C}">
                <a14:useLocalDpi xmlns:a14="http://schemas.microsoft.com/office/drawing/2010/main" val="0"/>
              </a:ext>
            </a:extLst>
          </a:blip>
          <a:srcRect l="1990" r="1777" b="-2"/>
          <a:stretch/>
        </p:blipFill>
        <p:spPr>
          <a:xfrm>
            <a:off x="2448798" y="990600"/>
            <a:ext cx="4246403" cy="4412675"/>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890005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a:xfrm>
            <a:off x="457200" y="1295400"/>
            <a:ext cx="8534400" cy="4983163"/>
          </a:xfrm>
        </p:spPr>
        <p:txBody>
          <a:bodyPr>
            <a:noAutofit/>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Centers for Disease Control and Prevention.  Interim Infection Prevention and Control Recommendations for Healthcare Personnel During the Coronavirus Disease 2019 (COVID-19) Pandemic.  November 4, 2020.  </a:t>
            </a: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https://www.cdc.gov/coronavirus/2019-ncov/hcp/infection-control-recommendations.html#:~:text=Implement%20Universal%20Source%20Control%20Measures,talking%2C%20sneezing%2C%20or%20coughing</a:t>
            </a:r>
            <a:r>
              <a:rPr lang="en-US" sz="1800" dirty="0">
                <a:effectLst/>
                <a:latin typeface="Calibri" panose="020F0502020204030204" pitchFamily="34" charset="0"/>
                <a:ea typeface="Calibri" panose="020F0502020204030204" pitchFamily="34" charset="0"/>
                <a:cs typeface="Calibri" panose="020F0502020204030204" pitchFamily="34" charset="0"/>
              </a:rPr>
              <a:t>.  </a:t>
            </a:r>
          </a:p>
          <a:p>
            <a:pPr marL="0" marR="0" indent="0">
              <a:spcBef>
                <a:spcPts val="0"/>
              </a:spcBef>
              <a:spcAft>
                <a:spcPts val="0"/>
              </a:spcAft>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Centers for Disease Control and Prevention.  Preparing for COVID-19 in Nursing Homes. June 25, 2020; </a:t>
            </a: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https://cdc.gov/coronavirus/2019-ncov/hcp/long-term-care.html</a:t>
            </a:r>
            <a:r>
              <a:rPr lang="en-US" sz="1800" dirty="0">
                <a:effectLst/>
                <a:latin typeface="Calibri" panose="020F0502020204030204" pitchFamily="34" charset="0"/>
                <a:ea typeface="Calibri" panose="020F0502020204030204" pitchFamily="34" charset="0"/>
                <a:cs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Centers for Disease Control and Prevention.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Strategies for Optimizing the Supply of Facemasks. </a:t>
            </a: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https://www.cdc.gov/coronavirus/2019-ncov/hcp/ppe-strategy/face-masks.html</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800" baseline="300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The Centers for Medicare and Medicaid Services.  COVID-19 Long-Term Care Facility Guidance.  April 2, 2020.  </a:t>
            </a: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https://www.cms.gov/files/document/4220-covid-19-long-term-care-facility-guidance.pdf</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800" b="1" dirty="0">
                <a:effectLst/>
                <a:latin typeface="Calibri" panose="020F0502020204030204" pitchFamily="34" charset="0"/>
                <a:ea typeface="Times New Roman" panose="02020603050405020304" pitchFamily="18" charset="0"/>
                <a:cs typeface="Arial" panose="020B0604020202020204" pitchFamily="34" charset="0"/>
              </a:rPr>
              <a:t> </a:t>
            </a:r>
            <a:endParaRPr lang="en-US" sz="1800" dirty="0">
              <a:effectLst/>
              <a:latin typeface="Times New Roman" panose="02020603050405020304" pitchFamily="18" charset="0"/>
              <a:ea typeface="Times New Roman" panose="02020603050405020304" pitchFamily="18" charset="0"/>
            </a:endParaRPr>
          </a:p>
          <a:p>
            <a:endParaRPr lang="en-US" sz="1800" dirty="0"/>
          </a:p>
        </p:txBody>
      </p:sp>
    </p:spTree>
    <p:extLst>
      <p:ext uri="{BB962C8B-B14F-4D97-AF65-F5344CB8AC3E}">
        <p14:creationId xmlns:p14="http://schemas.microsoft.com/office/powerpoint/2010/main" val="1421940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0000" lnSpcReduction="20000"/>
          </a:bodyPr>
          <a:lstStyle/>
          <a:p>
            <a:pPr marL="0" marR="0" indent="0">
              <a:spcBef>
                <a:spcPts val="0"/>
              </a:spcBef>
              <a:spcAft>
                <a:spcPts val="0"/>
              </a:spcAft>
              <a:buNone/>
            </a:pPr>
            <a:r>
              <a:rPr lang="en-US" sz="3200" dirty="0">
                <a:effectLst/>
                <a:latin typeface="Calibri" panose="020F0502020204030204" pitchFamily="34" charset="0"/>
                <a:ea typeface="Calibri" panose="020F0502020204030204" pitchFamily="34" charset="0"/>
                <a:cs typeface="Calibri" panose="020F0502020204030204" pitchFamily="34" charset="0"/>
              </a:rPr>
              <a:t>The Centers for Medicare and Medicaid Services.  COVID-19 Long-Term Care Facility Guidance Nursing Home Reopening Guidelines for State and Local Officials. May 18, 2020, Revised 09/28/20.  </a:t>
            </a:r>
            <a:r>
              <a:rPr lang="en-US" sz="3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https://cms.gov/files/document/qso-20-30-nh.pdf</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3200" u="none" strike="noStrike"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3200" dirty="0">
                <a:effectLst/>
                <a:latin typeface="Calibri" panose="020F0502020204030204" pitchFamily="34" charset="0"/>
                <a:ea typeface="Calibri" panose="020F0502020204030204" pitchFamily="34" charset="0"/>
                <a:cs typeface="Calibri" panose="020F0502020204030204" pitchFamily="34" charset="0"/>
              </a:rPr>
              <a:t>The Centers for Medicare and Medicaid Services. </a:t>
            </a:r>
            <a:r>
              <a:rPr lang="en-US" sz="3200" dirty="0">
                <a:effectLst/>
                <a:latin typeface="Calibri" panose="020F0502020204030204" pitchFamily="34" charset="0"/>
                <a:ea typeface="Calibri" panose="020F0502020204030204" pitchFamily="34" charset="0"/>
                <a:cs typeface="Times New Roman" panose="02020603050405020304" pitchFamily="18" charset="0"/>
              </a:rPr>
              <a:t>Nursing Home Reopening Recommendations for State and Local Officials.  QSO-20-30-NH revised September 28, 2020. </a:t>
            </a:r>
            <a:r>
              <a:rPr lang="en-US" sz="3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https://www.cms.gov/files/document/qso-20-30-nh.pdf</a:t>
            </a:r>
            <a:r>
              <a:rPr lang="en-US" sz="3200" dirty="0">
                <a:effectLst/>
                <a:latin typeface="Calibri" panose="020F0502020204030204" pitchFamily="34" charset="0"/>
                <a:ea typeface="Calibri" panose="020F0502020204030204" pitchFamily="34" charset="0"/>
                <a:cs typeface="Times New Roman" panose="02020603050405020304" pitchFamily="18" charset="0"/>
              </a:rPr>
              <a:t> </a:t>
            </a:r>
          </a:p>
          <a:p>
            <a:pPr marL="0" marR="0" indent="0">
              <a:spcBef>
                <a:spcPts val="0"/>
              </a:spcBef>
              <a:spcAft>
                <a:spcPts val="0"/>
              </a:spcAft>
              <a:buNone/>
            </a:pP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3200" dirty="0">
                <a:effectLst/>
                <a:latin typeface="Calibri" panose="020F0502020204030204" pitchFamily="34" charset="0"/>
                <a:ea typeface="Calibri" panose="020F0502020204030204" pitchFamily="34" charset="0"/>
                <a:cs typeface="Calibri" panose="020F0502020204030204" pitchFamily="34" charset="0"/>
              </a:rPr>
              <a:t>The Centers for Medicare and Medicaid Services.  Toolkit on State Actions to Mitigate COVID-19 Prevalence in Nursing Homes. November 2020 version 13. </a:t>
            </a:r>
            <a:r>
              <a:rPr lang="en-US" sz="32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https://www.cms.gov/files/document/covid-toolkit-states-mitigate-covid-19-nursing-homes.pd</a:t>
            </a: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9948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80AA-D21D-49A8-B682-CA890568814A}"/>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4B89EA0-AD6D-41A3-9C35-977DB7AE20F9}"/>
              </a:ext>
            </a:extLst>
          </p:cNvPr>
          <p:cNvSpPr>
            <a:spLocks noGrp="1"/>
          </p:cNvSpPr>
          <p:nvPr>
            <p:ph idx="1"/>
          </p:nvPr>
        </p:nvSpPr>
        <p:spPr>
          <a:xfrm>
            <a:off x="533400" y="2590800"/>
            <a:ext cx="8229600" cy="4525963"/>
          </a:xfrm>
        </p:spPr>
        <p:txBody>
          <a:bodyPr>
            <a:normAutofit/>
          </a:bodyPr>
          <a:lstStyle/>
          <a:p>
            <a:pPr marL="0" indent="0" algn="ctr">
              <a:buNone/>
            </a:pPr>
            <a:r>
              <a:rPr lang="en-US" sz="2000" i="1" dirty="0"/>
              <a:t>“This presentation provided is copyrighted information of Pathway Health.  Please note the presentation date on the title page in relation to the need to verify any new updates and resources that were listed in this presentation.  This presentation is intended to be informational.  The information does not constitute either legal or professional consultation.  This presentation is not to be sold or reused without written authorization.”</a:t>
            </a:r>
            <a:endParaRPr lang="en-US" sz="2000" dirty="0"/>
          </a:p>
          <a:p>
            <a:pPr algn="ctr"/>
            <a:endParaRPr lang="en-US" sz="2000" dirty="0"/>
          </a:p>
        </p:txBody>
      </p:sp>
    </p:spTree>
    <p:extLst>
      <p:ext uri="{BB962C8B-B14F-4D97-AF65-F5344CB8AC3E}">
        <p14:creationId xmlns:p14="http://schemas.microsoft.com/office/powerpoint/2010/main" val="1607052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Objectives</a:t>
            </a:r>
            <a:endParaRPr lang="en-US" dirty="0"/>
          </a:p>
        </p:txBody>
      </p:sp>
      <p:sp>
        <p:nvSpPr>
          <p:cNvPr id="3" name="Content Placeholder 2"/>
          <p:cNvSpPr>
            <a:spLocks noGrp="1"/>
          </p:cNvSpPr>
          <p:nvPr>
            <p:ph idx="1"/>
          </p:nvPr>
        </p:nvSpPr>
        <p:spPr/>
        <p:txBody>
          <a:bodyPr>
            <a:normAutofit/>
          </a:bodyPr>
          <a:lstStyle/>
          <a:p>
            <a:pPr marL="0" indent="0">
              <a:buNone/>
            </a:pPr>
            <a:r>
              <a:rPr lang="en-US" dirty="0"/>
              <a:t>Upon completion of this presentation, participants should be able to:</a:t>
            </a:r>
          </a:p>
          <a:p>
            <a:pPr marL="742950" indent="-742950">
              <a:buAutoNum type="arabicPeriod"/>
            </a:pPr>
            <a:r>
              <a:rPr lang="en-US" dirty="0"/>
              <a:t>Understand the COVID-19 guidance and requirements related to universal source control and physical distancing</a:t>
            </a:r>
          </a:p>
          <a:p>
            <a:pPr marL="742950" indent="-742950">
              <a:buAutoNum type="arabicPeriod"/>
            </a:pPr>
            <a:r>
              <a:rPr lang="en-US" dirty="0"/>
              <a:t>Identify the roles and responsibilities of facility staff as it relates to physical distancing and universal source control </a:t>
            </a:r>
          </a:p>
          <a:p>
            <a:pPr lvl="0"/>
            <a:endParaRPr lang="en-US" dirty="0"/>
          </a:p>
          <a:p>
            <a:pPr marL="0" indent="0">
              <a:buNone/>
            </a:pPr>
            <a:endParaRPr lang="en-US" dirty="0"/>
          </a:p>
        </p:txBody>
      </p:sp>
    </p:spTree>
    <p:extLst>
      <p:ext uri="{BB962C8B-B14F-4D97-AF65-F5344CB8AC3E}">
        <p14:creationId xmlns:p14="http://schemas.microsoft.com/office/powerpoint/2010/main" val="2601687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C07CF-264E-4CB4-816F-0A443AA3FE82}"/>
              </a:ext>
            </a:extLst>
          </p:cNvPr>
          <p:cNvSpPr>
            <a:spLocks noGrp="1"/>
          </p:cNvSpPr>
          <p:nvPr>
            <p:ph type="title"/>
          </p:nvPr>
        </p:nvSpPr>
        <p:spPr/>
        <p:txBody>
          <a:bodyPr/>
          <a:lstStyle/>
          <a:p>
            <a:r>
              <a:rPr lang="en-US" dirty="0"/>
              <a:t>Definitions</a:t>
            </a:r>
          </a:p>
        </p:txBody>
      </p:sp>
      <p:sp>
        <p:nvSpPr>
          <p:cNvPr id="3" name="Content Placeholder 2">
            <a:extLst>
              <a:ext uri="{FF2B5EF4-FFF2-40B4-BE49-F238E27FC236}">
                <a16:creationId xmlns:a16="http://schemas.microsoft.com/office/drawing/2014/main" id="{3538FAD2-F35D-4BB0-AF05-664D6F042DCC}"/>
              </a:ext>
            </a:extLst>
          </p:cNvPr>
          <p:cNvSpPr>
            <a:spLocks noGrp="1"/>
          </p:cNvSpPr>
          <p:nvPr>
            <p:ph idx="1"/>
          </p:nvPr>
        </p:nvSpPr>
        <p:spPr>
          <a:xfrm>
            <a:off x="457200" y="2795669"/>
            <a:ext cx="8229600" cy="1266661"/>
          </a:xfrm>
        </p:spPr>
        <p:txBody>
          <a:bodyPr/>
          <a:lstStyle/>
          <a:p>
            <a:pPr marL="571500" indent="-571500">
              <a:buFont typeface="Arial" panose="020B0604020202020204" pitchFamily="34" charset="0"/>
              <a:buChar char="•"/>
            </a:pPr>
            <a:r>
              <a:rPr lang="en-US" dirty="0"/>
              <a:t>Source control </a:t>
            </a:r>
          </a:p>
          <a:p>
            <a:pPr marL="571500" indent="-571500">
              <a:buFont typeface="Arial" panose="020B0604020202020204" pitchFamily="34" charset="0"/>
              <a:buChar char="•"/>
            </a:pPr>
            <a:r>
              <a:rPr lang="en-US" dirty="0"/>
              <a:t>Physical distancing </a:t>
            </a:r>
          </a:p>
        </p:txBody>
      </p:sp>
      <p:pic>
        <p:nvPicPr>
          <p:cNvPr id="4" name="Picture 3" descr="A person in a blue shirt&#10;&#10;Description automatically generated">
            <a:extLst>
              <a:ext uri="{FF2B5EF4-FFF2-40B4-BE49-F238E27FC236}">
                <a16:creationId xmlns:a16="http://schemas.microsoft.com/office/drawing/2014/main" id="{795E9D35-2794-4DB4-BA54-3DC3E4DFA1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8314" y="2126359"/>
            <a:ext cx="3578486" cy="23809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TextBox 8">
            <a:extLst>
              <a:ext uri="{FF2B5EF4-FFF2-40B4-BE49-F238E27FC236}">
                <a16:creationId xmlns:a16="http://schemas.microsoft.com/office/drawing/2014/main" id="{8F22964D-4276-4A0F-B28C-33CE277C6F95}"/>
              </a:ext>
            </a:extLst>
          </p:cNvPr>
          <p:cNvSpPr txBox="1"/>
          <p:nvPr/>
        </p:nvSpPr>
        <p:spPr>
          <a:xfrm>
            <a:off x="685800" y="4939005"/>
            <a:ext cx="4572000" cy="553998"/>
          </a:xfrm>
          <a:prstGeom prst="rect">
            <a:avLst/>
          </a:prstGeom>
          <a:noFill/>
        </p:spPr>
        <p:txBody>
          <a:bodyPr wrap="square">
            <a:spAutoFit/>
          </a:bodyPr>
          <a:lstStyle/>
          <a:p>
            <a:r>
              <a:rPr lang="en-US" sz="1000" u="sng" dirty="0">
                <a:solidFill>
                  <a:srgbClr val="0563C1"/>
                </a:solidFill>
                <a:effectLst/>
                <a:latin typeface="+mn-lt"/>
                <a:ea typeface="Times New Roman" panose="02020603050405020304" pitchFamily="18" charset="0"/>
                <a:cs typeface="Calibri" panose="020F0502020204030204" pitchFamily="34" charset="0"/>
                <a:hlinkClick r:id="rId4"/>
              </a:rPr>
              <a:t>https://www.cdc.gov/coronavirus/2019-ncov/hcp/infection-control-recommendations.html#:~:text=Implement%20Universal%20Source%20Control%20Measures,talking%2C%20sneezing%2C%20or%20coughing</a:t>
            </a:r>
            <a:r>
              <a:rPr lang="en-US" sz="1000" dirty="0">
                <a:effectLst/>
                <a:latin typeface="+mn-lt"/>
                <a:ea typeface="Times New Roman" panose="02020603050405020304" pitchFamily="18" charset="0"/>
                <a:cs typeface="Calibri" panose="020F0502020204030204" pitchFamily="34" charset="0"/>
              </a:rPr>
              <a:t>. </a:t>
            </a:r>
            <a:endParaRPr lang="en-US" sz="1000" dirty="0">
              <a:latin typeface="+mn-lt"/>
            </a:endParaRPr>
          </a:p>
        </p:txBody>
      </p:sp>
    </p:spTree>
    <p:extLst>
      <p:ext uri="{BB962C8B-B14F-4D97-AF65-F5344CB8AC3E}">
        <p14:creationId xmlns:p14="http://schemas.microsoft.com/office/powerpoint/2010/main" val="427555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11D8C-B93B-4F71-83A1-180D057DC2E2}"/>
              </a:ext>
            </a:extLst>
          </p:cNvPr>
          <p:cNvSpPr>
            <a:spLocks noGrp="1"/>
          </p:cNvSpPr>
          <p:nvPr>
            <p:ph type="title"/>
          </p:nvPr>
        </p:nvSpPr>
        <p:spPr>
          <a:xfrm>
            <a:off x="457200" y="274638"/>
            <a:ext cx="8229600" cy="1143000"/>
          </a:xfrm>
        </p:spPr>
        <p:txBody>
          <a:bodyPr anchor="ctr">
            <a:normAutofit/>
          </a:bodyPr>
          <a:lstStyle/>
          <a:p>
            <a:r>
              <a:rPr lang="en-US" dirty="0"/>
              <a:t>Universal Source Control </a:t>
            </a:r>
          </a:p>
        </p:txBody>
      </p:sp>
      <p:pic>
        <p:nvPicPr>
          <p:cNvPr id="4" name="Picture 3" descr="A person in a blue shirt&#10;&#10;Description automatically generated">
            <a:extLst>
              <a:ext uri="{FF2B5EF4-FFF2-40B4-BE49-F238E27FC236}">
                <a16:creationId xmlns:a16="http://schemas.microsoft.com/office/drawing/2014/main" id="{C55DD25B-A45F-4CA6-A87B-8786795148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708" r="25953" b="1"/>
          <a:stretch/>
        </p:blipFill>
        <p:spPr>
          <a:xfrm>
            <a:off x="685800" y="1832975"/>
            <a:ext cx="2882691" cy="3230563"/>
          </a:xfrm>
          <a:prstGeom prst="rect">
            <a:avLst/>
          </a:prstGeom>
          <a:noFill/>
          <a:ln w="88900" cap="sq">
            <a:solidFill>
              <a:srgbClr val="FFFFFF"/>
            </a:solidFill>
            <a:miter lim="800000"/>
          </a:ln>
          <a:effectLst>
            <a:outerShdw blurRad="254000" algn="tl" rotWithShape="0">
              <a:srgbClr val="000000">
                <a:alpha val="43000"/>
              </a:srgbClr>
            </a:outerShdw>
          </a:effectLst>
        </p:spPr>
      </p:pic>
      <p:sp>
        <p:nvSpPr>
          <p:cNvPr id="3" name="Content Placeholder 2">
            <a:extLst>
              <a:ext uri="{FF2B5EF4-FFF2-40B4-BE49-F238E27FC236}">
                <a16:creationId xmlns:a16="http://schemas.microsoft.com/office/drawing/2014/main" id="{FA1D994C-7CBA-4489-8A5A-EC085A4E1ED3}"/>
              </a:ext>
            </a:extLst>
          </p:cNvPr>
          <p:cNvSpPr>
            <a:spLocks noGrp="1"/>
          </p:cNvSpPr>
          <p:nvPr>
            <p:ph sz="half" idx="2"/>
          </p:nvPr>
        </p:nvSpPr>
        <p:spPr>
          <a:xfrm>
            <a:off x="4583482" y="1752600"/>
            <a:ext cx="4038600" cy="4525963"/>
          </a:xfrm>
        </p:spPr>
        <p:txBody>
          <a:bodyPr>
            <a:normAutofit/>
          </a:bodyPr>
          <a:lstStyle/>
          <a:p>
            <a:r>
              <a:rPr lang="en-US" dirty="0"/>
              <a:t>At all times</a:t>
            </a:r>
          </a:p>
          <a:p>
            <a:r>
              <a:rPr lang="en-US" dirty="0"/>
              <a:t>Who</a:t>
            </a:r>
          </a:p>
          <a:p>
            <a:pPr lvl="1"/>
            <a:r>
              <a:rPr lang="en-US" sz="2800" dirty="0"/>
              <a:t>Staff</a:t>
            </a:r>
          </a:p>
          <a:p>
            <a:pPr lvl="1"/>
            <a:r>
              <a:rPr lang="en-US" sz="2800" dirty="0"/>
              <a:t>Residents</a:t>
            </a:r>
          </a:p>
          <a:p>
            <a:pPr lvl="1"/>
            <a:r>
              <a:rPr lang="en-US" sz="2800" dirty="0"/>
              <a:t>Visitors</a:t>
            </a:r>
          </a:p>
          <a:p>
            <a:pPr lvl="1"/>
            <a:r>
              <a:rPr lang="en-US" sz="2800" dirty="0"/>
              <a:t>Vendors</a:t>
            </a:r>
          </a:p>
          <a:p>
            <a:pPr marL="0" indent="0">
              <a:buNone/>
            </a:pPr>
            <a:endParaRPr lang="en-US" dirty="0"/>
          </a:p>
        </p:txBody>
      </p:sp>
    </p:spTree>
    <p:extLst>
      <p:ext uri="{BB962C8B-B14F-4D97-AF65-F5344CB8AC3E}">
        <p14:creationId xmlns:p14="http://schemas.microsoft.com/office/powerpoint/2010/main" val="1841313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83339-EC76-4574-ABBB-322C19CBFF15}"/>
              </a:ext>
            </a:extLst>
          </p:cNvPr>
          <p:cNvSpPr>
            <a:spLocks noGrp="1"/>
          </p:cNvSpPr>
          <p:nvPr>
            <p:ph type="title"/>
          </p:nvPr>
        </p:nvSpPr>
        <p:spPr/>
        <p:txBody>
          <a:bodyPr/>
          <a:lstStyle/>
          <a:p>
            <a:r>
              <a:rPr lang="en-US" dirty="0"/>
              <a:t>Staff</a:t>
            </a:r>
          </a:p>
        </p:txBody>
      </p:sp>
      <p:sp>
        <p:nvSpPr>
          <p:cNvPr id="3" name="Content Placeholder 2">
            <a:extLst>
              <a:ext uri="{FF2B5EF4-FFF2-40B4-BE49-F238E27FC236}">
                <a16:creationId xmlns:a16="http://schemas.microsoft.com/office/drawing/2014/main" id="{7531A913-1C8A-4686-B994-B2363F66CA3C}"/>
              </a:ext>
            </a:extLst>
          </p:cNvPr>
          <p:cNvSpPr>
            <a:spLocks noGrp="1"/>
          </p:cNvSpPr>
          <p:nvPr>
            <p:ph idx="1"/>
          </p:nvPr>
        </p:nvSpPr>
        <p:spPr/>
        <p:txBody>
          <a:bodyPr>
            <a:normAutofit fontScale="92500" lnSpcReduction="10000"/>
          </a:bodyPr>
          <a:lstStyle/>
          <a:p>
            <a:r>
              <a:rPr lang="en-US" dirty="0"/>
              <a:t>Arrival at the facility </a:t>
            </a:r>
          </a:p>
          <a:p>
            <a:r>
              <a:rPr lang="en-US" dirty="0"/>
              <a:t>While in the facility</a:t>
            </a:r>
          </a:p>
          <a:p>
            <a:r>
              <a:rPr lang="en-US" dirty="0"/>
              <a:t>Type of PPE</a:t>
            </a:r>
          </a:p>
          <a:p>
            <a:r>
              <a:rPr lang="en-US" dirty="0"/>
              <a:t>When other PPE is required</a:t>
            </a:r>
          </a:p>
          <a:p>
            <a:r>
              <a:rPr lang="en-US" dirty="0"/>
              <a:t>Other areas</a:t>
            </a:r>
          </a:p>
          <a:p>
            <a:pPr lvl="1"/>
            <a:r>
              <a:rPr lang="en-US" dirty="0"/>
              <a:t>Break room</a:t>
            </a:r>
          </a:p>
          <a:p>
            <a:pPr lvl="1"/>
            <a:r>
              <a:rPr lang="en-US" dirty="0"/>
              <a:t>Common areas</a:t>
            </a:r>
          </a:p>
          <a:p>
            <a:pPr lvl="1"/>
            <a:r>
              <a:rPr lang="en-US" dirty="0"/>
              <a:t>Other spaces</a:t>
            </a:r>
          </a:p>
          <a:p>
            <a:r>
              <a:rPr lang="en-US" dirty="0"/>
              <a:t>When leaving the facility </a:t>
            </a:r>
          </a:p>
          <a:p>
            <a:endParaRPr lang="en-US" dirty="0"/>
          </a:p>
        </p:txBody>
      </p:sp>
      <p:pic>
        <p:nvPicPr>
          <p:cNvPr id="4" name="Picture 3">
            <a:extLst>
              <a:ext uri="{FF2B5EF4-FFF2-40B4-BE49-F238E27FC236}">
                <a16:creationId xmlns:a16="http://schemas.microsoft.com/office/drawing/2014/main" id="{E8EDA39B-8BF7-4665-B2A6-90485B964266}"/>
              </a:ext>
            </a:extLst>
          </p:cNvPr>
          <p:cNvPicPr>
            <a:picLocks noChangeAspect="1"/>
          </p:cNvPicPr>
          <p:nvPr/>
        </p:nvPicPr>
        <p:blipFill>
          <a:blip r:embed="rId3"/>
          <a:stretch>
            <a:fillRect/>
          </a:stretch>
        </p:blipFill>
        <p:spPr>
          <a:xfrm>
            <a:off x="5334000" y="2209800"/>
            <a:ext cx="3657600" cy="2438400"/>
          </a:xfrm>
          <a:prstGeom prst="rect">
            <a:avLst/>
          </a:prstGeom>
          <a:ln>
            <a:noFill/>
          </a:ln>
          <a:effectLst>
            <a:softEdge rad="112500"/>
          </a:effectLst>
        </p:spPr>
      </p:pic>
    </p:spTree>
    <p:extLst>
      <p:ext uri="{BB962C8B-B14F-4D97-AF65-F5344CB8AC3E}">
        <p14:creationId xmlns:p14="http://schemas.microsoft.com/office/powerpoint/2010/main" val="285710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27734-9CBF-4EC5-AA36-9298001743B7}"/>
              </a:ext>
            </a:extLst>
          </p:cNvPr>
          <p:cNvSpPr>
            <a:spLocks noGrp="1"/>
          </p:cNvSpPr>
          <p:nvPr>
            <p:ph type="title"/>
          </p:nvPr>
        </p:nvSpPr>
        <p:spPr/>
        <p:txBody>
          <a:bodyPr/>
          <a:lstStyle/>
          <a:p>
            <a:r>
              <a:rPr lang="en-US" dirty="0"/>
              <a:t>Residents</a:t>
            </a:r>
          </a:p>
        </p:txBody>
      </p:sp>
      <p:sp>
        <p:nvSpPr>
          <p:cNvPr id="3" name="Content Placeholder 2">
            <a:extLst>
              <a:ext uri="{FF2B5EF4-FFF2-40B4-BE49-F238E27FC236}">
                <a16:creationId xmlns:a16="http://schemas.microsoft.com/office/drawing/2014/main" id="{3CA72570-D2EE-44AD-ABE1-A19F8A3011E8}"/>
              </a:ext>
            </a:extLst>
          </p:cNvPr>
          <p:cNvSpPr>
            <a:spLocks noGrp="1"/>
          </p:cNvSpPr>
          <p:nvPr>
            <p:ph idx="1"/>
          </p:nvPr>
        </p:nvSpPr>
        <p:spPr>
          <a:xfrm>
            <a:off x="457200" y="1942957"/>
            <a:ext cx="8229600" cy="4525963"/>
          </a:xfrm>
        </p:spPr>
        <p:txBody>
          <a:bodyPr/>
          <a:lstStyle/>
          <a:p>
            <a:r>
              <a:rPr lang="en-US" dirty="0"/>
              <a:t>When to wear</a:t>
            </a:r>
          </a:p>
          <a:p>
            <a:pPr lvl="1"/>
            <a:r>
              <a:rPr lang="en-US" dirty="0"/>
              <a:t>Leaving room</a:t>
            </a:r>
          </a:p>
          <a:p>
            <a:pPr lvl="1"/>
            <a:r>
              <a:rPr lang="en-US" dirty="0"/>
              <a:t>Appointments</a:t>
            </a:r>
          </a:p>
          <a:p>
            <a:pPr lvl="1"/>
            <a:r>
              <a:rPr lang="en-US" dirty="0"/>
              <a:t>Transport</a:t>
            </a:r>
          </a:p>
          <a:p>
            <a:pPr lvl="1"/>
            <a:r>
              <a:rPr lang="en-US" dirty="0"/>
              <a:t>During resident cares</a:t>
            </a:r>
          </a:p>
          <a:p>
            <a:r>
              <a:rPr lang="en-US" dirty="0"/>
              <a:t>Remind and assist </a:t>
            </a:r>
          </a:p>
          <a:p>
            <a:pPr marL="0" indent="0">
              <a:buNone/>
            </a:pPr>
            <a:endParaRPr lang="en-US" dirty="0"/>
          </a:p>
        </p:txBody>
      </p:sp>
      <p:pic>
        <p:nvPicPr>
          <p:cNvPr id="4" name="Picture 3">
            <a:extLst>
              <a:ext uri="{FF2B5EF4-FFF2-40B4-BE49-F238E27FC236}">
                <a16:creationId xmlns:a16="http://schemas.microsoft.com/office/drawing/2014/main" id="{4BB1B652-343D-4D95-AD04-1738093C1C5C}"/>
              </a:ext>
            </a:extLst>
          </p:cNvPr>
          <p:cNvPicPr>
            <a:picLocks noChangeAspect="1"/>
          </p:cNvPicPr>
          <p:nvPr/>
        </p:nvPicPr>
        <p:blipFill>
          <a:blip r:embed="rId3"/>
          <a:stretch>
            <a:fillRect/>
          </a:stretch>
        </p:blipFill>
        <p:spPr>
          <a:xfrm>
            <a:off x="4591050" y="2057400"/>
            <a:ext cx="4457711" cy="2972086"/>
          </a:xfrm>
          <a:prstGeom prst="rect">
            <a:avLst/>
          </a:prstGeom>
          <a:ln>
            <a:noFill/>
          </a:ln>
          <a:effectLst>
            <a:softEdge rad="112500"/>
          </a:effectLst>
        </p:spPr>
      </p:pic>
    </p:spTree>
    <p:extLst>
      <p:ext uri="{BB962C8B-B14F-4D97-AF65-F5344CB8AC3E}">
        <p14:creationId xmlns:p14="http://schemas.microsoft.com/office/powerpoint/2010/main" val="1651753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A3403-5F28-419E-91D0-EF51702C32D5}"/>
              </a:ext>
            </a:extLst>
          </p:cNvPr>
          <p:cNvSpPr>
            <a:spLocks noGrp="1"/>
          </p:cNvSpPr>
          <p:nvPr>
            <p:ph type="title"/>
          </p:nvPr>
        </p:nvSpPr>
        <p:spPr/>
        <p:txBody>
          <a:bodyPr/>
          <a:lstStyle/>
          <a:p>
            <a:r>
              <a:rPr lang="en-US" dirty="0"/>
              <a:t>Residents - Challenges </a:t>
            </a:r>
          </a:p>
        </p:txBody>
      </p:sp>
      <p:sp>
        <p:nvSpPr>
          <p:cNvPr id="3" name="Content Placeholder 2">
            <a:extLst>
              <a:ext uri="{FF2B5EF4-FFF2-40B4-BE49-F238E27FC236}">
                <a16:creationId xmlns:a16="http://schemas.microsoft.com/office/drawing/2014/main" id="{ABB83018-DC14-4463-8D0C-08881781C5A9}"/>
              </a:ext>
            </a:extLst>
          </p:cNvPr>
          <p:cNvSpPr>
            <a:spLocks noGrp="1"/>
          </p:cNvSpPr>
          <p:nvPr>
            <p:ph idx="1"/>
          </p:nvPr>
        </p:nvSpPr>
        <p:spPr>
          <a:xfrm>
            <a:off x="4572000" y="1600200"/>
            <a:ext cx="4114800" cy="4525963"/>
          </a:xfrm>
        </p:spPr>
        <p:txBody>
          <a:bodyPr/>
          <a:lstStyle/>
          <a:p>
            <a:r>
              <a:rPr lang="en-US" dirty="0"/>
              <a:t>Memory care </a:t>
            </a:r>
          </a:p>
          <a:p>
            <a:pPr lvl="1"/>
            <a:r>
              <a:rPr lang="en-US" dirty="0"/>
              <a:t>Routine</a:t>
            </a:r>
          </a:p>
          <a:p>
            <a:pPr lvl="1"/>
            <a:r>
              <a:rPr lang="en-US" dirty="0"/>
              <a:t>Approaches</a:t>
            </a:r>
          </a:p>
          <a:p>
            <a:pPr lvl="1"/>
            <a:r>
              <a:rPr lang="en-US" dirty="0"/>
              <a:t>Reassurance and Assistance</a:t>
            </a:r>
          </a:p>
          <a:p>
            <a:pPr lvl="1"/>
            <a:endParaRPr lang="en-US" dirty="0"/>
          </a:p>
          <a:p>
            <a:r>
              <a:rPr lang="en-US" dirty="0"/>
              <a:t>Resident Refusals</a:t>
            </a:r>
          </a:p>
          <a:p>
            <a:pPr lvl="1"/>
            <a:r>
              <a:rPr lang="en-US" dirty="0"/>
              <a:t>Group discussion </a:t>
            </a:r>
          </a:p>
          <a:p>
            <a:endParaRPr lang="en-US" dirty="0"/>
          </a:p>
        </p:txBody>
      </p:sp>
      <p:pic>
        <p:nvPicPr>
          <p:cNvPr id="5" name="Picture 4" descr="A person in a blue shirt&#10;&#10;Description automatically generated">
            <a:extLst>
              <a:ext uri="{FF2B5EF4-FFF2-40B4-BE49-F238E27FC236}">
                <a16:creationId xmlns:a16="http://schemas.microsoft.com/office/drawing/2014/main" id="{CFA255DF-3B16-4A41-AD74-F7ED1BEF01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708" r="25953" b="1"/>
          <a:stretch/>
        </p:blipFill>
        <p:spPr>
          <a:xfrm>
            <a:off x="685800" y="2247899"/>
            <a:ext cx="2882691" cy="3230563"/>
          </a:xfrm>
          <a:prstGeom prst="rect">
            <a:avLst/>
          </a:prstGeom>
          <a:noFill/>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81674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A1870-1BA2-4849-9984-C07900AE8E76}"/>
              </a:ext>
            </a:extLst>
          </p:cNvPr>
          <p:cNvSpPr>
            <a:spLocks noGrp="1"/>
          </p:cNvSpPr>
          <p:nvPr>
            <p:ph type="title"/>
          </p:nvPr>
        </p:nvSpPr>
        <p:spPr/>
        <p:txBody>
          <a:bodyPr/>
          <a:lstStyle/>
          <a:p>
            <a:r>
              <a:rPr lang="en-US" dirty="0"/>
              <a:t>Be Direct, Specific, and Positive</a:t>
            </a:r>
          </a:p>
        </p:txBody>
      </p:sp>
      <p:graphicFrame>
        <p:nvGraphicFramePr>
          <p:cNvPr id="4" name="Content Placeholder 2">
            <a:extLst>
              <a:ext uri="{FF2B5EF4-FFF2-40B4-BE49-F238E27FC236}">
                <a16:creationId xmlns:a16="http://schemas.microsoft.com/office/drawing/2014/main" id="{B7EA5C9B-7C40-4CEF-AC1B-3AC28D2727E4}"/>
              </a:ext>
            </a:extLst>
          </p:cNvPr>
          <p:cNvGraphicFramePr>
            <a:graphicFrameLocks/>
          </p:cNvGraphicFramePr>
          <p:nvPr/>
        </p:nvGraphicFramePr>
        <p:xfrm>
          <a:off x="982278" y="1600200"/>
          <a:ext cx="7179444" cy="3937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47914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FC36-A718-4163-AAE5-8C3E21660A50}"/>
              </a:ext>
            </a:extLst>
          </p:cNvPr>
          <p:cNvSpPr>
            <a:spLocks noGrp="1"/>
          </p:cNvSpPr>
          <p:nvPr>
            <p:ph type="title"/>
          </p:nvPr>
        </p:nvSpPr>
        <p:spPr>
          <a:xfrm>
            <a:off x="457200" y="274638"/>
            <a:ext cx="8229600" cy="1143000"/>
          </a:xfrm>
        </p:spPr>
        <p:txBody>
          <a:bodyPr anchor="ctr">
            <a:normAutofit/>
          </a:bodyPr>
          <a:lstStyle/>
          <a:p>
            <a:r>
              <a:rPr lang="en-US" dirty="0"/>
              <a:t>Visitors and Vendors </a:t>
            </a:r>
          </a:p>
        </p:txBody>
      </p:sp>
      <p:pic>
        <p:nvPicPr>
          <p:cNvPr id="4" name="Picture 3">
            <a:extLst>
              <a:ext uri="{FF2B5EF4-FFF2-40B4-BE49-F238E27FC236}">
                <a16:creationId xmlns:a16="http://schemas.microsoft.com/office/drawing/2014/main" id="{89DD67CE-0A7C-41DE-AEF8-6E836E5F0B48}"/>
              </a:ext>
            </a:extLst>
          </p:cNvPr>
          <p:cNvPicPr>
            <a:picLocks noChangeAspect="1"/>
          </p:cNvPicPr>
          <p:nvPr/>
        </p:nvPicPr>
        <p:blipFill rotWithShape="1">
          <a:blip r:embed="rId3"/>
          <a:srcRect l="27893" r="12544" b="-1"/>
          <a:stretch/>
        </p:blipFill>
        <p:spPr>
          <a:xfrm>
            <a:off x="685800" y="1943099"/>
            <a:ext cx="3426648" cy="3840163"/>
          </a:xfrm>
          <a:prstGeom prst="rect">
            <a:avLst/>
          </a:prstGeom>
          <a:noFill/>
        </p:spPr>
      </p:pic>
      <p:sp>
        <p:nvSpPr>
          <p:cNvPr id="3" name="Content Placeholder 2">
            <a:extLst>
              <a:ext uri="{FF2B5EF4-FFF2-40B4-BE49-F238E27FC236}">
                <a16:creationId xmlns:a16="http://schemas.microsoft.com/office/drawing/2014/main" id="{F4DF08AF-D661-4CB4-AA60-8841D41015E4}"/>
              </a:ext>
            </a:extLst>
          </p:cNvPr>
          <p:cNvSpPr>
            <a:spLocks noGrp="1"/>
          </p:cNvSpPr>
          <p:nvPr>
            <p:ph sz="half" idx="2"/>
          </p:nvPr>
        </p:nvSpPr>
        <p:spPr>
          <a:xfrm>
            <a:off x="4648200" y="1600200"/>
            <a:ext cx="4038600" cy="4525963"/>
          </a:xfrm>
        </p:spPr>
        <p:txBody>
          <a:bodyPr>
            <a:normAutofit/>
          </a:bodyPr>
          <a:lstStyle/>
          <a:p>
            <a:pPr>
              <a:lnSpc>
                <a:spcPct val="90000"/>
              </a:lnSpc>
            </a:pPr>
            <a:r>
              <a:rPr lang="en-US" dirty="0"/>
              <a:t>Visitation</a:t>
            </a:r>
          </a:p>
          <a:p>
            <a:pPr lvl="1">
              <a:lnSpc>
                <a:spcPct val="90000"/>
              </a:lnSpc>
            </a:pPr>
            <a:r>
              <a:rPr lang="en-US" sz="2800" dirty="0"/>
              <a:t>Inside </a:t>
            </a:r>
          </a:p>
          <a:p>
            <a:pPr lvl="1">
              <a:lnSpc>
                <a:spcPct val="90000"/>
              </a:lnSpc>
            </a:pPr>
            <a:r>
              <a:rPr lang="en-US" sz="2800" dirty="0"/>
              <a:t>Outside</a:t>
            </a:r>
          </a:p>
          <a:p>
            <a:pPr lvl="1">
              <a:lnSpc>
                <a:spcPct val="90000"/>
              </a:lnSpc>
            </a:pPr>
            <a:r>
              <a:rPr lang="en-US" sz="2800" dirty="0"/>
              <a:t>Screening </a:t>
            </a:r>
          </a:p>
          <a:p>
            <a:pPr lvl="1">
              <a:lnSpc>
                <a:spcPct val="90000"/>
              </a:lnSpc>
            </a:pPr>
            <a:r>
              <a:rPr lang="en-US" sz="2800" dirty="0"/>
              <a:t>Hand Hygiene </a:t>
            </a:r>
          </a:p>
          <a:p>
            <a:pPr lvl="1">
              <a:lnSpc>
                <a:spcPct val="90000"/>
              </a:lnSpc>
            </a:pPr>
            <a:r>
              <a:rPr lang="en-US" sz="2800" dirty="0"/>
              <a:t>Not following process?  Next steps</a:t>
            </a:r>
          </a:p>
          <a:p>
            <a:pPr lvl="1">
              <a:lnSpc>
                <a:spcPct val="90000"/>
              </a:lnSpc>
            </a:pPr>
            <a:r>
              <a:rPr lang="en-US" sz="2800" dirty="0"/>
              <a:t>Physical Distancing  </a:t>
            </a:r>
          </a:p>
          <a:p>
            <a:pPr>
              <a:lnSpc>
                <a:spcPct val="90000"/>
              </a:lnSpc>
            </a:pPr>
            <a:r>
              <a:rPr lang="en-US" dirty="0"/>
              <a:t>Vendor </a:t>
            </a:r>
          </a:p>
        </p:txBody>
      </p:sp>
    </p:spTree>
    <p:extLst>
      <p:ext uri="{BB962C8B-B14F-4D97-AF65-F5344CB8AC3E}">
        <p14:creationId xmlns:p14="http://schemas.microsoft.com/office/powerpoint/2010/main" val="4224845719"/>
      </p:ext>
    </p:extLst>
  </p:cSld>
  <p:clrMapOvr>
    <a:masterClrMapping/>
  </p:clrMapOvr>
</p:sld>
</file>

<file path=ppt/theme/theme1.xml><?xml version="1.0" encoding="utf-8"?>
<a:theme xmlns:a="http://schemas.openxmlformats.org/drawingml/2006/main" name="1_2012LeadingAge_gray2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2984</Words>
  <Application>Microsoft Office PowerPoint</Application>
  <PresentationFormat>On-screen Show (4:3)</PresentationFormat>
  <Paragraphs>231</Paragraphs>
  <Slides>17</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Open Sans</vt:lpstr>
      <vt:lpstr>Symbol</vt:lpstr>
      <vt:lpstr>Times New Roman</vt:lpstr>
      <vt:lpstr>Wingdings</vt:lpstr>
      <vt:lpstr>1_2012LeadingAge_gray2PPT</vt:lpstr>
      <vt:lpstr>Universal Source Control  and  Physical/Social Distancing  </vt:lpstr>
      <vt:lpstr>Objectives</vt:lpstr>
      <vt:lpstr>Definitions</vt:lpstr>
      <vt:lpstr>Universal Source Control </vt:lpstr>
      <vt:lpstr>Staff</vt:lpstr>
      <vt:lpstr>Residents</vt:lpstr>
      <vt:lpstr>Residents - Challenges </vt:lpstr>
      <vt:lpstr>Be Direct, Specific, and Positive</vt:lpstr>
      <vt:lpstr>Visitors and Vendors </vt:lpstr>
      <vt:lpstr>Physical/Social Distancing </vt:lpstr>
      <vt:lpstr>Physical/Social Distancing  Discussion </vt:lpstr>
      <vt:lpstr>Physical/Social Distancing </vt:lpstr>
      <vt:lpstr>PowerPoint Presentation</vt:lpstr>
      <vt:lpstr>PowerPoint Presentation</vt:lpstr>
      <vt:lpstr>References and Resources</vt:lpstr>
      <vt:lpstr>References and Resources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Source Control  and  Physical/Social Distancing</dc:title>
  <dc:creator>Lisa Thomson</dc:creator>
  <cp:lastModifiedBy>Tina Goewey</cp:lastModifiedBy>
  <cp:revision>3</cp:revision>
  <dcterms:created xsi:type="dcterms:W3CDTF">2020-11-09T21:05:07Z</dcterms:created>
  <dcterms:modified xsi:type="dcterms:W3CDTF">2021-02-09T19:56:07Z</dcterms:modified>
</cp:coreProperties>
</file>